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74510" autoAdjust="0"/>
  </p:normalViewPr>
  <p:slideViewPr>
    <p:cSldViewPr snapToGrid="0" snapToObjects="1">
      <p:cViewPr varScale="1">
        <p:scale>
          <a:sx n="66" d="100"/>
          <a:sy n="66" d="100"/>
        </p:scale>
        <p:origin x="127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798247-55B9-4A91-A2FB-52C5D65ABFE0}"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E26EDB2D-7B96-4AE5-B783-7BFBDEFAD719}" type="pres">
      <dgm:prSet presAssocID="{10798247-55B9-4A91-A2FB-52C5D65ABFE0}" presName="Name0" presStyleCnt="0">
        <dgm:presLayoutVars>
          <dgm:dir/>
          <dgm:animLvl val="lvl"/>
          <dgm:resizeHandles val="exact"/>
        </dgm:presLayoutVars>
      </dgm:prSet>
      <dgm:spPr/>
    </dgm:pt>
  </dgm:ptLst>
  <dgm:cxnLst>
    <dgm:cxn modelId="{625862FD-BA75-4FCB-A07E-7475A238F308}" type="presOf" srcId="{10798247-55B9-4A91-A2FB-52C5D65ABFE0}" destId="{E26EDB2D-7B96-4AE5-B783-7BFBDEFAD71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D831A4-8AC9-413A-BB94-221E563DAFE0}"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07BD623E-7740-40AE-911B-96093CA79B68}">
      <dgm:prSet phldrT="[Text]"/>
      <dgm:spPr/>
      <dgm:t>
        <a:bodyPr/>
        <a:lstStyle/>
        <a:p>
          <a:r>
            <a:rPr lang="en-US" dirty="0"/>
            <a:t>Request API</a:t>
          </a:r>
        </a:p>
      </dgm:t>
    </dgm:pt>
    <dgm:pt modelId="{945C96EA-24CE-4A0B-9902-E1DC9009B93C}" type="parTrans" cxnId="{AF0465BF-84B3-4B17-8B83-91CEA12377A2}">
      <dgm:prSet/>
      <dgm:spPr/>
      <dgm:t>
        <a:bodyPr/>
        <a:lstStyle/>
        <a:p>
          <a:endParaRPr lang="en-US"/>
        </a:p>
      </dgm:t>
    </dgm:pt>
    <dgm:pt modelId="{EA95ADC6-F6AC-4AD5-8DD9-DBE055E96420}" type="sibTrans" cxnId="{AF0465BF-84B3-4B17-8B83-91CEA12377A2}">
      <dgm:prSet/>
      <dgm:spPr/>
      <dgm:t>
        <a:bodyPr/>
        <a:lstStyle/>
        <a:p>
          <a:endParaRPr lang="en-US"/>
        </a:p>
      </dgm:t>
    </dgm:pt>
    <dgm:pt modelId="{A64FF26A-225C-46E3-A55E-BA092998FA6D}">
      <dgm:prSet phldrT="[Text]"/>
      <dgm:spPr/>
      <dgm:t>
        <a:bodyPr/>
        <a:lstStyle/>
        <a:p>
          <a:r>
            <a:rPr lang="en-US" dirty="0"/>
            <a:t>Request data from SpaceX API</a:t>
          </a:r>
        </a:p>
      </dgm:t>
    </dgm:pt>
    <dgm:pt modelId="{F669BA5B-6DD1-4D9B-B497-A7546B371962}" type="parTrans" cxnId="{7F9B161D-83C9-487A-AF95-6316814B4F99}">
      <dgm:prSet/>
      <dgm:spPr/>
      <dgm:t>
        <a:bodyPr/>
        <a:lstStyle/>
        <a:p>
          <a:endParaRPr lang="en-US"/>
        </a:p>
      </dgm:t>
    </dgm:pt>
    <dgm:pt modelId="{656BDC04-647B-4983-8B7A-5989FB640FF6}" type="sibTrans" cxnId="{7F9B161D-83C9-487A-AF95-6316814B4F99}">
      <dgm:prSet/>
      <dgm:spPr/>
      <dgm:t>
        <a:bodyPr/>
        <a:lstStyle/>
        <a:p>
          <a:endParaRPr lang="en-US"/>
        </a:p>
      </dgm:t>
    </dgm:pt>
    <dgm:pt modelId="{5BD7AE95-FB61-46E2-AD4A-A61E56464C31}">
      <dgm:prSet phldrT="[Text]"/>
      <dgm:spPr/>
      <dgm:t>
        <a:bodyPr/>
        <a:lstStyle/>
        <a:p>
          <a:r>
            <a:rPr lang="en-US" dirty="0" err="1"/>
            <a:t>requests.get</a:t>
          </a:r>
          <a:r>
            <a:rPr lang="en-US" dirty="0"/>
            <a:t>(</a:t>
          </a:r>
          <a:r>
            <a:rPr lang="en-US" dirty="0" err="1"/>
            <a:t>Spacex</a:t>
          </a:r>
          <a:r>
            <a:rPr lang="en-US" dirty="0"/>
            <a:t> </a:t>
          </a:r>
          <a:r>
            <a:rPr lang="en-US" dirty="0" err="1"/>
            <a:t>url</a:t>
          </a:r>
          <a:r>
            <a:rPr lang="en-US" dirty="0"/>
            <a:t>)</a:t>
          </a:r>
        </a:p>
      </dgm:t>
    </dgm:pt>
    <dgm:pt modelId="{1547415B-D5AF-439C-9F48-BD2ED63A9105}" type="parTrans" cxnId="{465DBD4D-3C83-4A5F-B8D0-180EDDB44334}">
      <dgm:prSet/>
      <dgm:spPr/>
      <dgm:t>
        <a:bodyPr/>
        <a:lstStyle/>
        <a:p>
          <a:endParaRPr lang="en-US"/>
        </a:p>
      </dgm:t>
    </dgm:pt>
    <dgm:pt modelId="{1D03565D-EBA3-477E-95C4-D5C823ECDF51}" type="sibTrans" cxnId="{465DBD4D-3C83-4A5F-B8D0-180EDDB44334}">
      <dgm:prSet/>
      <dgm:spPr/>
      <dgm:t>
        <a:bodyPr/>
        <a:lstStyle/>
        <a:p>
          <a:endParaRPr lang="en-US"/>
        </a:p>
      </dgm:t>
    </dgm:pt>
    <dgm:pt modelId="{0B5644DF-3D3D-4C15-A9A3-84811BAD2C76}">
      <dgm:prSet phldrT="[Text]"/>
      <dgm:spPr/>
      <dgm:t>
        <a:bodyPr/>
        <a:lstStyle/>
        <a:p>
          <a:r>
            <a:rPr lang="en-US" dirty="0"/>
            <a:t>Get the data in JSON format</a:t>
          </a:r>
        </a:p>
      </dgm:t>
    </dgm:pt>
    <dgm:pt modelId="{B58E2CA0-F2C7-4188-9FC9-A5BA2AB848F7}" type="parTrans" cxnId="{E4FFBEFC-8BC6-415B-94E3-6EC2F20E6458}">
      <dgm:prSet/>
      <dgm:spPr/>
      <dgm:t>
        <a:bodyPr/>
        <a:lstStyle/>
        <a:p>
          <a:endParaRPr lang="en-US"/>
        </a:p>
      </dgm:t>
    </dgm:pt>
    <dgm:pt modelId="{C6F782C8-8602-45E1-A169-E4600D8D06AB}" type="sibTrans" cxnId="{E4FFBEFC-8BC6-415B-94E3-6EC2F20E6458}">
      <dgm:prSet/>
      <dgm:spPr/>
      <dgm:t>
        <a:bodyPr/>
        <a:lstStyle/>
        <a:p>
          <a:endParaRPr lang="en-US"/>
        </a:p>
      </dgm:t>
    </dgm:pt>
    <dgm:pt modelId="{D464D39B-624F-4CD8-AAA7-47F937121BE0}">
      <dgm:prSet phldrT="[Text]"/>
      <dgm:spPr/>
      <dgm:t>
        <a:bodyPr/>
        <a:lstStyle/>
        <a:p>
          <a:r>
            <a:rPr lang="en-US" dirty="0"/>
            <a:t>response=</a:t>
          </a:r>
          <a:r>
            <a:rPr lang="en-US" dirty="0" err="1"/>
            <a:t>requests.get</a:t>
          </a:r>
          <a:r>
            <a:rPr lang="en-US" dirty="0"/>
            <a:t> (</a:t>
          </a:r>
          <a:r>
            <a:rPr lang="en-US" dirty="0" err="1"/>
            <a:t>static_json_url</a:t>
          </a:r>
          <a:r>
            <a:rPr lang="en-US" dirty="0"/>
            <a:t>)</a:t>
          </a:r>
        </a:p>
      </dgm:t>
    </dgm:pt>
    <dgm:pt modelId="{FE39D30D-2E9C-477C-9C12-2A794FE4EF86}" type="parTrans" cxnId="{5169BF7F-1276-476F-BBD2-B2DD0F2F1BEA}">
      <dgm:prSet/>
      <dgm:spPr/>
      <dgm:t>
        <a:bodyPr/>
        <a:lstStyle/>
        <a:p>
          <a:endParaRPr lang="en-US"/>
        </a:p>
      </dgm:t>
    </dgm:pt>
    <dgm:pt modelId="{917222F1-BFA6-459E-B661-8E2DAE4EC91B}" type="sibTrans" cxnId="{5169BF7F-1276-476F-BBD2-B2DD0F2F1BEA}">
      <dgm:prSet/>
      <dgm:spPr/>
      <dgm:t>
        <a:bodyPr/>
        <a:lstStyle/>
        <a:p>
          <a:endParaRPr lang="en-US"/>
        </a:p>
      </dgm:t>
    </dgm:pt>
    <dgm:pt modelId="{1C91005E-A608-406F-B162-25DB2B14351C}">
      <dgm:prSet phldrT="[Text]"/>
      <dgm:spPr/>
      <dgm:t>
        <a:bodyPr/>
        <a:lstStyle/>
        <a:p>
          <a:r>
            <a:rPr lang="en-US" dirty="0"/>
            <a:t>Data=</a:t>
          </a:r>
          <a:r>
            <a:rPr lang="en-US" dirty="0" err="1"/>
            <a:t>pd.json_normalize</a:t>
          </a:r>
          <a:r>
            <a:rPr lang="en-US" dirty="0"/>
            <a:t>(response)</a:t>
          </a:r>
        </a:p>
      </dgm:t>
    </dgm:pt>
    <dgm:pt modelId="{DCBB861E-484F-407A-911B-F72EBFB5A818}" type="parTrans" cxnId="{EFD97520-BF7F-42F6-BEF8-7C4424633115}">
      <dgm:prSet/>
      <dgm:spPr/>
      <dgm:t>
        <a:bodyPr/>
        <a:lstStyle/>
        <a:p>
          <a:endParaRPr lang="en-US"/>
        </a:p>
      </dgm:t>
    </dgm:pt>
    <dgm:pt modelId="{0BE9EDE6-366F-4715-9249-02C68B361034}" type="sibTrans" cxnId="{EFD97520-BF7F-42F6-BEF8-7C4424633115}">
      <dgm:prSet/>
      <dgm:spPr/>
      <dgm:t>
        <a:bodyPr/>
        <a:lstStyle/>
        <a:p>
          <a:endParaRPr lang="en-US"/>
        </a:p>
      </dgm:t>
    </dgm:pt>
    <dgm:pt modelId="{9E2683AF-E9EB-4E91-BB19-F67885C97FF2}">
      <dgm:prSet phldrT="[Text]"/>
      <dgm:spPr/>
      <dgm:t>
        <a:bodyPr/>
        <a:lstStyle/>
        <a:p>
          <a:r>
            <a:rPr lang="en-US" dirty="0"/>
            <a:t>Create a </a:t>
          </a:r>
          <a:r>
            <a:rPr lang="en-US" dirty="0" err="1"/>
            <a:t>dataframe</a:t>
          </a:r>
          <a:r>
            <a:rPr lang="en-US" dirty="0"/>
            <a:t> from the JSON file </a:t>
          </a:r>
        </a:p>
      </dgm:t>
    </dgm:pt>
    <dgm:pt modelId="{8992B996-9F93-4EE9-A283-264A3B074B86}" type="parTrans" cxnId="{E9557603-2617-46BA-8E69-71C571F72492}">
      <dgm:prSet/>
      <dgm:spPr/>
      <dgm:t>
        <a:bodyPr/>
        <a:lstStyle/>
        <a:p>
          <a:endParaRPr lang="en-US"/>
        </a:p>
      </dgm:t>
    </dgm:pt>
    <dgm:pt modelId="{F35C1FE3-B75C-4348-9D91-FB65360766ED}" type="sibTrans" cxnId="{E9557603-2617-46BA-8E69-71C571F72492}">
      <dgm:prSet/>
      <dgm:spPr/>
      <dgm:t>
        <a:bodyPr/>
        <a:lstStyle/>
        <a:p>
          <a:endParaRPr lang="en-US"/>
        </a:p>
      </dgm:t>
    </dgm:pt>
    <dgm:pt modelId="{4986C938-20A1-49F0-A453-4508B5FFEB26}">
      <dgm:prSet phldrT="[Text]"/>
      <dgm:spPr/>
      <dgm:t>
        <a:bodyPr/>
        <a:lstStyle/>
        <a:p>
          <a:r>
            <a:rPr lang="en-US" dirty="0" err="1"/>
            <a:t>Df</a:t>
          </a:r>
          <a:r>
            <a:rPr lang="en-US" dirty="0"/>
            <a:t>=</a:t>
          </a:r>
          <a:r>
            <a:rPr lang="en-US" dirty="0" err="1"/>
            <a:t>pd.DataFrame.from_dic</a:t>
          </a:r>
          <a:r>
            <a:rPr lang="en-US" dirty="0"/>
            <a:t>(</a:t>
          </a:r>
          <a:r>
            <a:rPr lang="en-US" dirty="0" err="1"/>
            <a:t>launch_dict</a:t>
          </a:r>
          <a:r>
            <a:rPr lang="en-US" dirty="0"/>
            <a:t>)</a:t>
          </a:r>
        </a:p>
      </dgm:t>
    </dgm:pt>
    <dgm:pt modelId="{587D1279-95F7-4513-BF8D-3405093DB3E5}" type="parTrans" cxnId="{C8CC0FDF-F482-4894-BA7D-3AF3CB189544}">
      <dgm:prSet/>
      <dgm:spPr/>
      <dgm:t>
        <a:bodyPr/>
        <a:lstStyle/>
        <a:p>
          <a:endParaRPr lang="en-US"/>
        </a:p>
      </dgm:t>
    </dgm:pt>
    <dgm:pt modelId="{8C8EF111-F2BB-40AB-A5F2-CC2CBCEAC014}" type="sibTrans" cxnId="{C8CC0FDF-F482-4894-BA7D-3AF3CB189544}">
      <dgm:prSet/>
      <dgm:spPr/>
      <dgm:t>
        <a:bodyPr/>
        <a:lstStyle/>
        <a:p>
          <a:endParaRPr lang="en-US"/>
        </a:p>
      </dgm:t>
    </dgm:pt>
    <dgm:pt modelId="{A827EFE8-57B9-44F7-BA36-94AF3DB29654}">
      <dgm:prSet phldrT="[Text]"/>
      <dgm:spPr/>
      <dgm:t>
        <a:bodyPr/>
        <a:lstStyle/>
        <a:p>
          <a:r>
            <a:rPr lang="en-US" dirty="0"/>
            <a:t>Df_falcon9=</a:t>
          </a:r>
          <a:r>
            <a:rPr lang="en-US" dirty="0" err="1"/>
            <a:t>Df</a:t>
          </a:r>
          <a:r>
            <a:rPr lang="en-US" dirty="0"/>
            <a:t>[</a:t>
          </a:r>
          <a:r>
            <a:rPr lang="en-US" dirty="0" err="1"/>
            <a:t>Df</a:t>
          </a:r>
          <a:r>
            <a:rPr lang="en-US" dirty="0"/>
            <a:t>[‘</a:t>
          </a:r>
          <a:r>
            <a:rPr lang="en-US" dirty="0" err="1"/>
            <a:t>boosterVersion</a:t>
          </a:r>
          <a:r>
            <a:rPr lang="en-US" dirty="0"/>
            <a:t>’]!=‘Falcon_1’]</a:t>
          </a:r>
        </a:p>
      </dgm:t>
    </dgm:pt>
    <dgm:pt modelId="{10F64C35-59FC-4164-BE0F-1DAF6DD1681A}" type="parTrans" cxnId="{90679712-C00D-451D-8060-2F3013B879D1}">
      <dgm:prSet/>
      <dgm:spPr/>
      <dgm:t>
        <a:bodyPr/>
        <a:lstStyle/>
        <a:p>
          <a:endParaRPr lang="en-US"/>
        </a:p>
      </dgm:t>
    </dgm:pt>
    <dgm:pt modelId="{AEE765A7-E3C8-4B70-A3DE-68B64762C158}" type="sibTrans" cxnId="{90679712-C00D-451D-8060-2F3013B879D1}">
      <dgm:prSet/>
      <dgm:spPr/>
      <dgm:t>
        <a:bodyPr/>
        <a:lstStyle/>
        <a:p>
          <a:endParaRPr lang="en-US"/>
        </a:p>
      </dgm:t>
    </dgm:pt>
    <dgm:pt modelId="{05D35AFE-6D1E-44CC-8724-A5EEE4DF4AD1}">
      <dgm:prSet phldrT="[Text]"/>
      <dgm:spPr/>
      <dgm:t>
        <a:bodyPr/>
        <a:lstStyle/>
        <a:p>
          <a:r>
            <a:rPr lang="en-US" dirty="0"/>
            <a:t>Response=</a:t>
          </a:r>
          <a:r>
            <a:rPr lang="en-US" dirty="0" err="1"/>
            <a:t>response.json</a:t>
          </a:r>
          <a:r>
            <a:rPr lang="en-US" dirty="0"/>
            <a:t>()</a:t>
          </a:r>
        </a:p>
      </dgm:t>
    </dgm:pt>
    <dgm:pt modelId="{051049B1-B0A3-4FD8-95B5-F43020C2DC0A}" type="parTrans" cxnId="{0E81C4D9-1A4E-416A-AF6A-EFD095FABC0F}">
      <dgm:prSet/>
      <dgm:spPr/>
      <dgm:t>
        <a:bodyPr/>
        <a:lstStyle/>
        <a:p>
          <a:endParaRPr lang="en-US"/>
        </a:p>
      </dgm:t>
    </dgm:pt>
    <dgm:pt modelId="{5F973B73-4271-4A72-984E-24D6A5FFACCE}" type="sibTrans" cxnId="{0E81C4D9-1A4E-416A-AF6A-EFD095FABC0F}">
      <dgm:prSet/>
      <dgm:spPr/>
      <dgm:t>
        <a:bodyPr/>
        <a:lstStyle/>
        <a:p>
          <a:endParaRPr lang="en-US"/>
        </a:p>
      </dgm:t>
    </dgm:pt>
    <dgm:pt modelId="{7D037905-6AD9-4858-A522-391CCFC7D7BE}" type="pres">
      <dgm:prSet presAssocID="{E3D831A4-8AC9-413A-BB94-221E563DAFE0}" presName="Name0" presStyleCnt="0">
        <dgm:presLayoutVars>
          <dgm:chMax val="7"/>
          <dgm:chPref val="7"/>
          <dgm:dir/>
          <dgm:animLvl val="lvl"/>
        </dgm:presLayoutVars>
      </dgm:prSet>
      <dgm:spPr/>
    </dgm:pt>
    <dgm:pt modelId="{6EC85DC8-7B4B-4FFA-82F6-531BD3F4E27B}" type="pres">
      <dgm:prSet presAssocID="{07BD623E-7740-40AE-911B-96093CA79B68}" presName="Accent1" presStyleCnt="0"/>
      <dgm:spPr/>
    </dgm:pt>
    <dgm:pt modelId="{594774E5-B9B1-434F-BFFB-5473FCF26DE2}" type="pres">
      <dgm:prSet presAssocID="{07BD623E-7740-40AE-911B-96093CA79B68}" presName="Accent" presStyleLbl="node1" presStyleIdx="0" presStyleCnt="3"/>
      <dgm:spPr/>
    </dgm:pt>
    <dgm:pt modelId="{DFFCD602-40A9-4CCC-9258-0920AA1F6919}" type="pres">
      <dgm:prSet presAssocID="{07BD623E-7740-40AE-911B-96093CA79B68}" presName="Child1" presStyleLbl="revTx" presStyleIdx="0" presStyleCnt="6">
        <dgm:presLayoutVars>
          <dgm:chMax val="0"/>
          <dgm:chPref val="0"/>
          <dgm:bulletEnabled val="1"/>
        </dgm:presLayoutVars>
      </dgm:prSet>
      <dgm:spPr/>
    </dgm:pt>
    <dgm:pt modelId="{DA902AED-2E3B-44CB-AA16-678B3922595C}" type="pres">
      <dgm:prSet presAssocID="{07BD623E-7740-40AE-911B-96093CA79B68}" presName="Parent1" presStyleLbl="revTx" presStyleIdx="1" presStyleCnt="6">
        <dgm:presLayoutVars>
          <dgm:chMax val="1"/>
          <dgm:chPref val="1"/>
          <dgm:bulletEnabled val="1"/>
        </dgm:presLayoutVars>
      </dgm:prSet>
      <dgm:spPr/>
    </dgm:pt>
    <dgm:pt modelId="{D5CDDBB8-2DE3-4AA3-9849-DE9905A50783}" type="pres">
      <dgm:prSet presAssocID="{0B5644DF-3D3D-4C15-A9A3-84811BAD2C76}" presName="Accent2" presStyleCnt="0"/>
      <dgm:spPr/>
    </dgm:pt>
    <dgm:pt modelId="{9D72C8E6-6DC3-4791-A2E1-2ABD192AC301}" type="pres">
      <dgm:prSet presAssocID="{0B5644DF-3D3D-4C15-A9A3-84811BAD2C76}" presName="Accent" presStyleLbl="node1" presStyleIdx="1" presStyleCnt="3"/>
      <dgm:spPr/>
    </dgm:pt>
    <dgm:pt modelId="{4D56480D-F153-4FD7-ACE8-19B4C413C2B2}" type="pres">
      <dgm:prSet presAssocID="{0B5644DF-3D3D-4C15-A9A3-84811BAD2C76}" presName="Child2" presStyleLbl="revTx" presStyleIdx="2" presStyleCnt="6">
        <dgm:presLayoutVars>
          <dgm:chMax val="0"/>
          <dgm:chPref val="0"/>
          <dgm:bulletEnabled val="1"/>
        </dgm:presLayoutVars>
      </dgm:prSet>
      <dgm:spPr/>
    </dgm:pt>
    <dgm:pt modelId="{E0922BB6-E767-4E26-A894-4803BB3EA4FB}" type="pres">
      <dgm:prSet presAssocID="{0B5644DF-3D3D-4C15-A9A3-84811BAD2C76}" presName="Parent2" presStyleLbl="revTx" presStyleIdx="3" presStyleCnt="6">
        <dgm:presLayoutVars>
          <dgm:chMax val="1"/>
          <dgm:chPref val="1"/>
          <dgm:bulletEnabled val="1"/>
        </dgm:presLayoutVars>
      </dgm:prSet>
      <dgm:spPr/>
    </dgm:pt>
    <dgm:pt modelId="{86A6D1B6-6100-4FBD-9A29-3C50D510B277}" type="pres">
      <dgm:prSet presAssocID="{9E2683AF-E9EB-4E91-BB19-F67885C97FF2}" presName="Accent3" presStyleCnt="0"/>
      <dgm:spPr/>
    </dgm:pt>
    <dgm:pt modelId="{4324D79E-4DE0-4AE5-BA2A-513626748ABE}" type="pres">
      <dgm:prSet presAssocID="{9E2683AF-E9EB-4E91-BB19-F67885C97FF2}" presName="Accent" presStyleLbl="node1" presStyleIdx="2" presStyleCnt="3"/>
      <dgm:spPr/>
    </dgm:pt>
    <dgm:pt modelId="{BCA76687-1B62-465D-A164-4A69A8128FCA}" type="pres">
      <dgm:prSet presAssocID="{9E2683AF-E9EB-4E91-BB19-F67885C97FF2}" presName="Child3" presStyleLbl="revTx" presStyleIdx="4" presStyleCnt="6">
        <dgm:presLayoutVars>
          <dgm:chMax val="0"/>
          <dgm:chPref val="0"/>
          <dgm:bulletEnabled val="1"/>
        </dgm:presLayoutVars>
      </dgm:prSet>
      <dgm:spPr/>
    </dgm:pt>
    <dgm:pt modelId="{94120476-EB8A-4749-9720-E11D74257878}" type="pres">
      <dgm:prSet presAssocID="{9E2683AF-E9EB-4E91-BB19-F67885C97FF2}" presName="Parent3" presStyleLbl="revTx" presStyleIdx="5" presStyleCnt="6">
        <dgm:presLayoutVars>
          <dgm:chMax val="1"/>
          <dgm:chPref val="1"/>
          <dgm:bulletEnabled val="1"/>
        </dgm:presLayoutVars>
      </dgm:prSet>
      <dgm:spPr/>
    </dgm:pt>
  </dgm:ptLst>
  <dgm:cxnLst>
    <dgm:cxn modelId="{E9557603-2617-46BA-8E69-71C571F72492}" srcId="{E3D831A4-8AC9-413A-BB94-221E563DAFE0}" destId="{9E2683AF-E9EB-4E91-BB19-F67885C97FF2}" srcOrd="2" destOrd="0" parTransId="{8992B996-9F93-4EE9-A283-264A3B074B86}" sibTransId="{F35C1FE3-B75C-4348-9D91-FB65360766ED}"/>
    <dgm:cxn modelId="{43672A04-09DF-4F83-80D0-BFA9C901D686}" type="presOf" srcId="{9E2683AF-E9EB-4E91-BB19-F67885C97FF2}" destId="{94120476-EB8A-4749-9720-E11D74257878}" srcOrd="0" destOrd="0" presId="urn:microsoft.com/office/officeart/2009/layout/CircleArrowProcess"/>
    <dgm:cxn modelId="{90679712-C00D-451D-8060-2F3013B879D1}" srcId="{9E2683AF-E9EB-4E91-BB19-F67885C97FF2}" destId="{A827EFE8-57B9-44F7-BA36-94AF3DB29654}" srcOrd="1" destOrd="0" parTransId="{10F64C35-59FC-4164-BE0F-1DAF6DD1681A}" sibTransId="{AEE765A7-E3C8-4B70-A3DE-68B64762C158}"/>
    <dgm:cxn modelId="{7F9B161D-83C9-487A-AF95-6316814B4F99}" srcId="{07BD623E-7740-40AE-911B-96093CA79B68}" destId="{A64FF26A-225C-46E3-A55E-BA092998FA6D}" srcOrd="0" destOrd="0" parTransId="{F669BA5B-6DD1-4D9B-B497-A7546B371962}" sibTransId="{656BDC04-647B-4983-8B7A-5989FB640FF6}"/>
    <dgm:cxn modelId="{425B0E1F-E935-4438-9A4E-F157B4428241}" type="presOf" srcId="{0B5644DF-3D3D-4C15-A9A3-84811BAD2C76}" destId="{E0922BB6-E767-4E26-A894-4803BB3EA4FB}" srcOrd="0" destOrd="0" presId="urn:microsoft.com/office/officeart/2009/layout/CircleArrowProcess"/>
    <dgm:cxn modelId="{EFD97520-BF7F-42F6-BEF8-7C4424633115}" srcId="{0B5644DF-3D3D-4C15-A9A3-84811BAD2C76}" destId="{1C91005E-A608-406F-B162-25DB2B14351C}" srcOrd="2" destOrd="0" parTransId="{DCBB861E-484F-407A-911B-F72EBFB5A818}" sibTransId="{0BE9EDE6-366F-4715-9249-02C68B361034}"/>
    <dgm:cxn modelId="{465DBD4D-3C83-4A5F-B8D0-180EDDB44334}" srcId="{07BD623E-7740-40AE-911B-96093CA79B68}" destId="{5BD7AE95-FB61-46E2-AD4A-A61E56464C31}" srcOrd="1" destOrd="0" parTransId="{1547415B-D5AF-439C-9F48-BD2ED63A9105}" sibTransId="{1D03565D-EBA3-477E-95C4-D5C823ECDF51}"/>
    <dgm:cxn modelId="{3E92347D-7CE1-4089-A545-3B1991B2628B}" type="presOf" srcId="{D464D39B-624F-4CD8-AAA7-47F937121BE0}" destId="{4D56480D-F153-4FD7-ACE8-19B4C413C2B2}" srcOrd="0" destOrd="0" presId="urn:microsoft.com/office/officeart/2009/layout/CircleArrowProcess"/>
    <dgm:cxn modelId="{5169BF7F-1276-476F-BBD2-B2DD0F2F1BEA}" srcId="{0B5644DF-3D3D-4C15-A9A3-84811BAD2C76}" destId="{D464D39B-624F-4CD8-AAA7-47F937121BE0}" srcOrd="0" destOrd="0" parTransId="{FE39D30D-2E9C-477C-9C12-2A794FE4EF86}" sibTransId="{917222F1-BFA6-459E-B661-8E2DAE4EC91B}"/>
    <dgm:cxn modelId="{36E59D8A-C26B-4C82-94AB-06A10C1EB758}" type="presOf" srcId="{E3D831A4-8AC9-413A-BB94-221E563DAFE0}" destId="{7D037905-6AD9-4858-A522-391CCFC7D7BE}" srcOrd="0" destOrd="0" presId="urn:microsoft.com/office/officeart/2009/layout/CircleArrowProcess"/>
    <dgm:cxn modelId="{0A055799-99AA-471B-A02C-2D6AD1669D14}" type="presOf" srcId="{05D35AFE-6D1E-44CC-8724-A5EEE4DF4AD1}" destId="{4D56480D-F153-4FD7-ACE8-19B4C413C2B2}" srcOrd="0" destOrd="1" presId="urn:microsoft.com/office/officeart/2009/layout/CircleArrowProcess"/>
    <dgm:cxn modelId="{AF0465BF-84B3-4B17-8B83-91CEA12377A2}" srcId="{E3D831A4-8AC9-413A-BB94-221E563DAFE0}" destId="{07BD623E-7740-40AE-911B-96093CA79B68}" srcOrd="0" destOrd="0" parTransId="{945C96EA-24CE-4A0B-9902-E1DC9009B93C}" sibTransId="{EA95ADC6-F6AC-4AD5-8DD9-DBE055E96420}"/>
    <dgm:cxn modelId="{713A4DD2-BD17-4CBD-A81E-25AB91D14DD6}" type="presOf" srcId="{07BD623E-7740-40AE-911B-96093CA79B68}" destId="{DA902AED-2E3B-44CB-AA16-678B3922595C}" srcOrd="0" destOrd="0" presId="urn:microsoft.com/office/officeart/2009/layout/CircleArrowProcess"/>
    <dgm:cxn modelId="{0E81C4D9-1A4E-416A-AF6A-EFD095FABC0F}" srcId="{0B5644DF-3D3D-4C15-A9A3-84811BAD2C76}" destId="{05D35AFE-6D1E-44CC-8724-A5EEE4DF4AD1}" srcOrd="1" destOrd="0" parTransId="{051049B1-B0A3-4FD8-95B5-F43020C2DC0A}" sibTransId="{5F973B73-4271-4A72-984E-24D6A5FFACCE}"/>
    <dgm:cxn modelId="{C8CC0FDF-F482-4894-BA7D-3AF3CB189544}" srcId="{9E2683AF-E9EB-4E91-BB19-F67885C97FF2}" destId="{4986C938-20A1-49F0-A453-4508B5FFEB26}" srcOrd="0" destOrd="0" parTransId="{587D1279-95F7-4513-BF8D-3405093DB3E5}" sibTransId="{8C8EF111-F2BB-40AB-A5F2-CC2CBCEAC014}"/>
    <dgm:cxn modelId="{993C06E1-0B12-419E-AE7A-07F3E4D711E6}" type="presOf" srcId="{4986C938-20A1-49F0-A453-4508B5FFEB26}" destId="{BCA76687-1B62-465D-A164-4A69A8128FCA}" srcOrd="0" destOrd="0" presId="urn:microsoft.com/office/officeart/2009/layout/CircleArrowProcess"/>
    <dgm:cxn modelId="{581BFCE3-A211-4858-B664-1671D2CEFFE2}" type="presOf" srcId="{1C91005E-A608-406F-B162-25DB2B14351C}" destId="{4D56480D-F153-4FD7-ACE8-19B4C413C2B2}" srcOrd="0" destOrd="2" presId="urn:microsoft.com/office/officeart/2009/layout/CircleArrowProcess"/>
    <dgm:cxn modelId="{638B88EB-D034-4170-85CA-9478ED6574E8}" type="presOf" srcId="{A64FF26A-225C-46E3-A55E-BA092998FA6D}" destId="{DFFCD602-40A9-4CCC-9258-0920AA1F6919}" srcOrd="0" destOrd="0" presId="urn:microsoft.com/office/officeart/2009/layout/CircleArrowProcess"/>
    <dgm:cxn modelId="{C0330BF4-78C3-4816-A31E-E437E1BE91D8}" type="presOf" srcId="{A827EFE8-57B9-44F7-BA36-94AF3DB29654}" destId="{BCA76687-1B62-465D-A164-4A69A8128FCA}" srcOrd="0" destOrd="1" presId="urn:microsoft.com/office/officeart/2009/layout/CircleArrowProcess"/>
    <dgm:cxn modelId="{59545DF8-FC03-4E0E-A1A9-C893C8E5CA6F}" type="presOf" srcId="{5BD7AE95-FB61-46E2-AD4A-A61E56464C31}" destId="{DFFCD602-40A9-4CCC-9258-0920AA1F6919}" srcOrd="0" destOrd="1" presId="urn:microsoft.com/office/officeart/2009/layout/CircleArrowProcess"/>
    <dgm:cxn modelId="{E4FFBEFC-8BC6-415B-94E3-6EC2F20E6458}" srcId="{E3D831A4-8AC9-413A-BB94-221E563DAFE0}" destId="{0B5644DF-3D3D-4C15-A9A3-84811BAD2C76}" srcOrd="1" destOrd="0" parTransId="{B58E2CA0-F2C7-4188-9FC9-A5BA2AB848F7}" sibTransId="{C6F782C8-8602-45E1-A169-E4600D8D06AB}"/>
    <dgm:cxn modelId="{CD993C1B-F2CC-4C4C-917A-011098E29917}" type="presParOf" srcId="{7D037905-6AD9-4858-A522-391CCFC7D7BE}" destId="{6EC85DC8-7B4B-4FFA-82F6-531BD3F4E27B}" srcOrd="0" destOrd="0" presId="urn:microsoft.com/office/officeart/2009/layout/CircleArrowProcess"/>
    <dgm:cxn modelId="{829E7BF7-33E5-4D83-9265-46809A06EFD0}" type="presParOf" srcId="{6EC85DC8-7B4B-4FFA-82F6-531BD3F4E27B}" destId="{594774E5-B9B1-434F-BFFB-5473FCF26DE2}" srcOrd="0" destOrd="0" presId="urn:microsoft.com/office/officeart/2009/layout/CircleArrowProcess"/>
    <dgm:cxn modelId="{6E613CAD-E4E4-4E33-9142-C47168224E0F}" type="presParOf" srcId="{7D037905-6AD9-4858-A522-391CCFC7D7BE}" destId="{DFFCD602-40A9-4CCC-9258-0920AA1F6919}" srcOrd="1" destOrd="0" presId="urn:microsoft.com/office/officeart/2009/layout/CircleArrowProcess"/>
    <dgm:cxn modelId="{C3E979F5-8FF6-41D5-A662-D1E6AF1F1C1F}" type="presParOf" srcId="{7D037905-6AD9-4858-A522-391CCFC7D7BE}" destId="{DA902AED-2E3B-44CB-AA16-678B3922595C}" srcOrd="2" destOrd="0" presId="urn:microsoft.com/office/officeart/2009/layout/CircleArrowProcess"/>
    <dgm:cxn modelId="{757212CF-576A-4CE6-88B8-D2526B1CBC82}" type="presParOf" srcId="{7D037905-6AD9-4858-A522-391CCFC7D7BE}" destId="{D5CDDBB8-2DE3-4AA3-9849-DE9905A50783}" srcOrd="3" destOrd="0" presId="urn:microsoft.com/office/officeart/2009/layout/CircleArrowProcess"/>
    <dgm:cxn modelId="{7C8A2E32-F9E1-4718-8B26-5B7C618D3EB0}" type="presParOf" srcId="{D5CDDBB8-2DE3-4AA3-9849-DE9905A50783}" destId="{9D72C8E6-6DC3-4791-A2E1-2ABD192AC301}" srcOrd="0" destOrd="0" presId="urn:microsoft.com/office/officeart/2009/layout/CircleArrowProcess"/>
    <dgm:cxn modelId="{359A5CF4-A4D1-4DB0-847B-54E4589CB412}" type="presParOf" srcId="{7D037905-6AD9-4858-A522-391CCFC7D7BE}" destId="{4D56480D-F153-4FD7-ACE8-19B4C413C2B2}" srcOrd="4" destOrd="0" presId="urn:microsoft.com/office/officeart/2009/layout/CircleArrowProcess"/>
    <dgm:cxn modelId="{B8F919C0-4B5E-4048-9A86-6CAD2006A3A0}" type="presParOf" srcId="{7D037905-6AD9-4858-A522-391CCFC7D7BE}" destId="{E0922BB6-E767-4E26-A894-4803BB3EA4FB}" srcOrd="5" destOrd="0" presId="urn:microsoft.com/office/officeart/2009/layout/CircleArrowProcess"/>
    <dgm:cxn modelId="{936D605F-75F8-4249-BE4E-D24F2FD541A7}" type="presParOf" srcId="{7D037905-6AD9-4858-A522-391CCFC7D7BE}" destId="{86A6D1B6-6100-4FBD-9A29-3C50D510B277}" srcOrd="6" destOrd="0" presId="urn:microsoft.com/office/officeart/2009/layout/CircleArrowProcess"/>
    <dgm:cxn modelId="{EFB63642-B4A4-4EC7-8912-DD659C7AD1A5}" type="presParOf" srcId="{86A6D1B6-6100-4FBD-9A29-3C50D510B277}" destId="{4324D79E-4DE0-4AE5-BA2A-513626748ABE}" srcOrd="0" destOrd="0" presId="urn:microsoft.com/office/officeart/2009/layout/CircleArrowProcess"/>
    <dgm:cxn modelId="{FD424B12-29D9-43C6-AB25-6A84FD49AA2E}" type="presParOf" srcId="{7D037905-6AD9-4858-A522-391CCFC7D7BE}" destId="{BCA76687-1B62-465D-A164-4A69A8128FCA}" srcOrd="7" destOrd="0" presId="urn:microsoft.com/office/officeart/2009/layout/CircleArrowProcess"/>
    <dgm:cxn modelId="{1F9A2640-773E-4DF5-9B3B-B8A3E449A7E6}" type="presParOf" srcId="{7D037905-6AD9-4858-A522-391CCFC7D7BE}" destId="{94120476-EB8A-4749-9720-E11D74257878}" srcOrd="8"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CA7725-3A92-490A-8F63-55F782FA17EA}" type="doc">
      <dgm:prSet loTypeId="urn:microsoft.com/office/officeart/2009/layout/CircleArrowProcess" loCatId="process" qsTypeId="urn:microsoft.com/office/officeart/2005/8/quickstyle/simple1" qsCatId="simple" csTypeId="urn:microsoft.com/office/officeart/2005/8/colors/colorful4" csCatId="colorful" phldr="1"/>
      <dgm:spPr/>
      <dgm:t>
        <a:bodyPr/>
        <a:lstStyle/>
        <a:p>
          <a:endParaRPr lang="en-US"/>
        </a:p>
      </dgm:t>
    </dgm:pt>
    <dgm:pt modelId="{255CC5F8-B002-4364-B1B3-82D804BD38CC}">
      <dgm:prSet/>
      <dgm:spPr/>
      <dgm:t>
        <a:bodyPr/>
        <a:lstStyle/>
        <a:p>
          <a:r>
            <a:rPr lang="en-US" dirty="0"/>
            <a:t>Request data (Falcon 9 launch data) from Wikipedia</a:t>
          </a:r>
        </a:p>
      </dgm:t>
    </dgm:pt>
    <dgm:pt modelId="{C9F69650-2920-4C9E-98E4-DC74879D91D6}" type="parTrans" cxnId="{0732ED3A-EE38-4697-8F82-550CE24414F1}">
      <dgm:prSet/>
      <dgm:spPr/>
      <dgm:t>
        <a:bodyPr/>
        <a:lstStyle/>
        <a:p>
          <a:endParaRPr lang="en-US"/>
        </a:p>
      </dgm:t>
    </dgm:pt>
    <dgm:pt modelId="{4E338201-9958-42FC-A8A7-EAC44697AB8A}" type="sibTrans" cxnId="{0732ED3A-EE38-4697-8F82-550CE24414F1}">
      <dgm:prSet/>
      <dgm:spPr/>
      <dgm:t>
        <a:bodyPr/>
        <a:lstStyle/>
        <a:p>
          <a:endParaRPr lang="en-US"/>
        </a:p>
      </dgm:t>
    </dgm:pt>
    <dgm:pt modelId="{EA77FCF8-16FF-43F2-B3D1-4A4205E118CA}">
      <dgm:prSet/>
      <dgm:spPr/>
      <dgm:t>
        <a:bodyPr/>
        <a:lstStyle/>
        <a:p>
          <a:r>
            <a:rPr lang="en-US" dirty="0"/>
            <a:t>Create </a:t>
          </a:r>
          <a:r>
            <a:rPr lang="en-US" dirty="0" err="1"/>
            <a:t>BeautifulSoup</a:t>
          </a:r>
          <a:r>
            <a:rPr lang="en-US" dirty="0"/>
            <a:t> object from HTML response</a:t>
          </a:r>
        </a:p>
      </dgm:t>
    </dgm:pt>
    <dgm:pt modelId="{F2615774-DC81-4A4F-9F3E-E59129B47D78}" type="parTrans" cxnId="{D825B898-AEBF-433B-B9E8-C1FA9EF46943}">
      <dgm:prSet/>
      <dgm:spPr/>
      <dgm:t>
        <a:bodyPr/>
        <a:lstStyle/>
        <a:p>
          <a:endParaRPr lang="en-US"/>
        </a:p>
      </dgm:t>
    </dgm:pt>
    <dgm:pt modelId="{FBD4174E-176B-4790-9778-8CEB76606A3F}" type="sibTrans" cxnId="{D825B898-AEBF-433B-B9E8-C1FA9EF46943}">
      <dgm:prSet/>
      <dgm:spPr/>
      <dgm:t>
        <a:bodyPr/>
        <a:lstStyle/>
        <a:p>
          <a:endParaRPr lang="en-US"/>
        </a:p>
      </dgm:t>
    </dgm:pt>
    <dgm:pt modelId="{8DCCF990-3400-47E1-8768-D7D6B2246894}">
      <dgm:prSet/>
      <dgm:spPr/>
      <dgm:t>
        <a:bodyPr/>
        <a:lstStyle/>
        <a:p>
          <a:r>
            <a:rPr lang="en-US" dirty="0"/>
            <a:t>Extract column names from HTML table header</a:t>
          </a:r>
        </a:p>
      </dgm:t>
    </dgm:pt>
    <dgm:pt modelId="{78D15BFA-938A-454F-97AB-7AF3739959EB}" type="parTrans" cxnId="{2C453365-FBE2-4619-B5AB-8D2D45C3A1C5}">
      <dgm:prSet/>
      <dgm:spPr/>
      <dgm:t>
        <a:bodyPr/>
        <a:lstStyle/>
        <a:p>
          <a:endParaRPr lang="en-US"/>
        </a:p>
      </dgm:t>
    </dgm:pt>
    <dgm:pt modelId="{E1EBE1DA-2BDC-469D-9739-1B11FE45216F}" type="sibTrans" cxnId="{2C453365-FBE2-4619-B5AB-8D2D45C3A1C5}">
      <dgm:prSet/>
      <dgm:spPr/>
      <dgm:t>
        <a:bodyPr/>
        <a:lstStyle/>
        <a:p>
          <a:endParaRPr lang="en-US"/>
        </a:p>
      </dgm:t>
    </dgm:pt>
    <dgm:pt modelId="{5513B7D9-66A4-4303-BE18-28F82A7ED816}">
      <dgm:prSet/>
      <dgm:spPr/>
      <dgm:t>
        <a:bodyPr/>
        <a:lstStyle/>
        <a:p>
          <a:r>
            <a:rPr lang="en-US" dirty="0"/>
            <a:t>Collect data from parsing HTML tables</a:t>
          </a:r>
        </a:p>
      </dgm:t>
    </dgm:pt>
    <dgm:pt modelId="{0E447CFD-909E-44AB-B435-839E5D5324F1}" type="parTrans" cxnId="{3DC156CC-C947-4207-ADAB-A6E722CBE32D}">
      <dgm:prSet/>
      <dgm:spPr/>
      <dgm:t>
        <a:bodyPr/>
        <a:lstStyle/>
        <a:p>
          <a:endParaRPr lang="en-US"/>
        </a:p>
      </dgm:t>
    </dgm:pt>
    <dgm:pt modelId="{496847DE-1DFD-472E-BBED-06120BD2EA76}" type="sibTrans" cxnId="{3DC156CC-C947-4207-ADAB-A6E722CBE32D}">
      <dgm:prSet/>
      <dgm:spPr/>
      <dgm:t>
        <a:bodyPr/>
        <a:lstStyle/>
        <a:p>
          <a:endParaRPr lang="en-US"/>
        </a:p>
      </dgm:t>
    </dgm:pt>
    <dgm:pt modelId="{3B48CDAD-54CC-49EA-B408-A27AB7DB7206}">
      <dgm:prSet/>
      <dgm:spPr/>
      <dgm:t>
        <a:bodyPr/>
        <a:lstStyle/>
        <a:p>
          <a:r>
            <a:rPr lang="en-US" dirty="0"/>
            <a:t>Create dictionary from the data </a:t>
          </a:r>
        </a:p>
      </dgm:t>
    </dgm:pt>
    <dgm:pt modelId="{A7FFF52E-A1E4-4FB8-8E98-8556DD8DBC7A}" type="parTrans" cxnId="{D9DD6D1E-763F-4459-ABB7-59DE11A2A17D}">
      <dgm:prSet/>
      <dgm:spPr/>
      <dgm:t>
        <a:bodyPr/>
        <a:lstStyle/>
        <a:p>
          <a:endParaRPr lang="en-US"/>
        </a:p>
      </dgm:t>
    </dgm:pt>
    <dgm:pt modelId="{BD35DE0C-D2FA-4C2E-B59C-7886D5BDB50F}" type="sibTrans" cxnId="{D9DD6D1E-763F-4459-ABB7-59DE11A2A17D}">
      <dgm:prSet/>
      <dgm:spPr/>
      <dgm:t>
        <a:bodyPr/>
        <a:lstStyle/>
        <a:p>
          <a:endParaRPr lang="en-US"/>
        </a:p>
      </dgm:t>
    </dgm:pt>
    <dgm:pt modelId="{0C1D1E44-0379-453F-83C8-6AA3ECE357B2}">
      <dgm:prSet/>
      <dgm:spPr/>
      <dgm:t>
        <a:bodyPr/>
        <a:lstStyle/>
        <a:p>
          <a:r>
            <a:rPr lang="en-US" dirty="0"/>
            <a:t>Create </a:t>
          </a:r>
          <a:r>
            <a:rPr lang="en-US" dirty="0" err="1"/>
            <a:t>dataframe</a:t>
          </a:r>
          <a:r>
            <a:rPr lang="en-US" dirty="0"/>
            <a:t> from the dictionary</a:t>
          </a:r>
        </a:p>
      </dgm:t>
    </dgm:pt>
    <dgm:pt modelId="{4B009557-04FA-4EF2-8447-2FE6B50D3100}" type="parTrans" cxnId="{551D3459-98A5-4DDF-ACFB-FFCCA79177DA}">
      <dgm:prSet/>
      <dgm:spPr/>
      <dgm:t>
        <a:bodyPr/>
        <a:lstStyle/>
        <a:p>
          <a:endParaRPr lang="en-US"/>
        </a:p>
      </dgm:t>
    </dgm:pt>
    <dgm:pt modelId="{138BD03C-4DDB-44B5-BD32-C487AD0FD797}" type="sibTrans" cxnId="{551D3459-98A5-4DDF-ACFB-FFCCA79177DA}">
      <dgm:prSet/>
      <dgm:spPr/>
      <dgm:t>
        <a:bodyPr/>
        <a:lstStyle/>
        <a:p>
          <a:endParaRPr lang="en-US"/>
        </a:p>
      </dgm:t>
    </dgm:pt>
    <dgm:pt modelId="{9ED94D5E-3AFE-4EEB-8F54-2F0BF4BA842D}" type="pres">
      <dgm:prSet presAssocID="{97CA7725-3A92-490A-8F63-55F782FA17EA}" presName="Name0" presStyleCnt="0">
        <dgm:presLayoutVars>
          <dgm:chMax val="7"/>
          <dgm:chPref val="7"/>
          <dgm:dir/>
          <dgm:animLvl val="lvl"/>
        </dgm:presLayoutVars>
      </dgm:prSet>
      <dgm:spPr/>
    </dgm:pt>
    <dgm:pt modelId="{6FA96DEF-7AAB-4B06-B5AE-C15A167B1B7E}" type="pres">
      <dgm:prSet presAssocID="{255CC5F8-B002-4364-B1B3-82D804BD38CC}" presName="Accent1" presStyleCnt="0"/>
      <dgm:spPr/>
    </dgm:pt>
    <dgm:pt modelId="{E2233B89-5A17-46C5-8901-D7B7D2079A66}" type="pres">
      <dgm:prSet presAssocID="{255CC5F8-B002-4364-B1B3-82D804BD38CC}" presName="Accent" presStyleLbl="node1" presStyleIdx="0" presStyleCnt="6"/>
      <dgm:spPr/>
    </dgm:pt>
    <dgm:pt modelId="{D0AE6279-F0B9-4038-B408-F7B9B8B7E69D}" type="pres">
      <dgm:prSet presAssocID="{255CC5F8-B002-4364-B1B3-82D804BD38CC}" presName="Parent1" presStyleLbl="revTx" presStyleIdx="0" presStyleCnt="6" custScaleX="375579">
        <dgm:presLayoutVars>
          <dgm:chMax val="1"/>
          <dgm:chPref val="1"/>
          <dgm:bulletEnabled val="1"/>
        </dgm:presLayoutVars>
      </dgm:prSet>
      <dgm:spPr/>
    </dgm:pt>
    <dgm:pt modelId="{63F03525-02E9-4EBA-8BD8-9301D53B19F3}" type="pres">
      <dgm:prSet presAssocID="{EA77FCF8-16FF-43F2-B3D1-4A4205E118CA}" presName="Accent2" presStyleCnt="0"/>
      <dgm:spPr/>
    </dgm:pt>
    <dgm:pt modelId="{C6774265-3677-4151-945A-3FEBF84C21D3}" type="pres">
      <dgm:prSet presAssocID="{EA77FCF8-16FF-43F2-B3D1-4A4205E118CA}" presName="Accent" presStyleLbl="node1" presStyleIdx="1" presStyleCnt="6"/>
      <dgm:spPr/>
    </dgm:pt>
    <dgm:pt modelId="{600B9829-4897-4025-8DE5-BF8566614348}" type="pres">
      <dgm:prSet presAssocID="{EA77FCF8-16FF-43F2-B3D1-4A4205E118CA}" presName="Parent2" presStyleLbl="revTx" presStyleIdx="1" presStyleCnt="6" custScaleX="435673" custScaleY="250465">
        <dgm:presLayoutVars>
          <dgm:chMax val="1"/>
          <dgm:chPref val="1"/>
          <dgm:bulletEnabled val="1"/>
        </dgm:presLayoutVars>
      </dgm:prSet>
      <dgm:spPr/>
    </dgm:pt>
    <dgm:pt modelId="{BC295088-EDB4-4B0F-97E3-076026009B86}" type="pres">
      <dgm:prSet presAssocID="{8DCCF990-3400-47E1-8768-D7D6B2246894}" presName="Accent3" presStyleCnt="0"/>
      <dgm:spPr/>
    </dgm:pt>
    <dgm:pt modelId="{CDD9D654-13A0-4E01-8A5A-A649BB8E0704}" type="pres">
      <dgm:prSet presAssocID="{8DCCF990-3400-47E1-8768-D7D6B2246894}" presName="Accent" presStyleLbl="node1" presStyleIdx="2" presStyleCnt="6"/>
      <dgm:spPr/>
    </dgm:pt>
    <dgm:pt modelId="{19E79420-2BDD-4C09-A92D-49123E1214DE}" type="pres">
      <dgm:prSet presAssocID="{8DCCF990-3400-47E1-8768-D7D6B2246894}" presName="Parent3" presStyleLbl="revTx" presStyleIdx="2" presStyleCnt="6" custScaleX="276068" custScaleY="291397">
        <dgm:presLayoutVars>
          <dgm:chMax val="1"/>
          <dgm:chPref val="1"/>
          <dgm:bulletEnabled val="1"/>
        </dgm:presLayoutVars>
      </dgm:prSet>
      <dgm:spPr/>
    </dgm:pt>
    <dgm:pt modelId="{201BF8B2-E4B6-41FE-AAF9-1F94A039A688}" type="pres">
      <dgm:prSet presAssocID="{5513B7D9-66A4-4303-BE18-28F82A7ED816}" presName="Accent4" presStyleCnt="0"/>
      <dgm:spPr/>
    </dgm:pt>
    <dgm:pt modelId="{ACA35D87-A432-406F-B779-95028C6F5345}" type="pres">
      <dgm:prSet presAssocID="{5513B7D9-66A4-4303-BE18-28F82A7ED816}" presName="Accent" presStyleLbl="node1" presStyleIdx="3" presStyleCnt="6"/>
      <dgm:spPr/>
    </dgm:pt>
    <dgm:pt modelId="{4389BFC5-AFA6-4A86-8FD3-C8B7AE63A8FA}" type="pres">
      <dgm:prSet presAssocID="{5513B7D9-66A4-4303-BE18-28F82A7ED816}" presName="Parent4" presStyleLbl="revTx" presStyleIdx="3" presStyleCnt="6" custScaleX="242388">
        <dgm:presLayoutVars>
          <dgm:chMax val="1"/>
          <dgm:chPref val="1"/>
          <dgm:bulletEnabled val="1"/>
        </dgm:presLayoutVars>
      </dgm:prSet>
      <dgm:spPr/>
    </dgm:pt>
    <dgm:pt modelId="{5A69E8B8-42F6-4BF8-9A54-316F356A7476}" type="pres">
      <dgm:prSet presAssocID="{3B48CDAD-54CC-49EA-B408-A27AB7DB7206}" presName="Accent5" presStyleCnt="0"/>
      <dgm:spPr/>
    </dgm:pt>
    <dgm:pt modelId="{645AF255-8250-4D59-AEB0-63DA72121535}" type="pres">
      <dgm:prSet presAssocID="{3B48CDAD-54CC-49EA-B408-A27AB7DB7206}" presName="Accent" presStyleLbl="node1" presStyleIdx="4" presStyleCnt="6"/>
      <dgm:spPr/>
    </dgm:pt>
    <dgm:pt modelId="{C92CB3EA-7E3B-42F5-8908-9678ABEC6824}" type="pres">
      <dgm:prSet presAssocID="{3B48CDAD-54CC-49EA-B408-A27AB7DB7206}" presName="Parent5" presStyleLbl="revTx" presStyleIdx="4" presStyleCnt="6" custScaleX="232837" custScaleY="133878">
        <dgm:presLayoutVars>
          <dgm:chMax val="1"/>
          <dgm:chPref val="1"/>
          <dgm:bulletEnabled val="1"/>
        </dgm:presLayoutVars>
      </dgm:prSet>
      <dgm:spPr/>
    </dgm:pt>
    <dgm:pt modelId="{DCED91F2-258F-46DB-8B29-75CED9019B96}" type="pres">
      <dgm:prSet presAssocID="{0C1D1E44-0379-453F-83C8-6AA3ECE357B2}" presName="Accent6" presStyleCnt="0"/>
      <dgm:spPr/>
    </dgm:pt>
    <dgm:pt modelId="{B8E02FDA-AB78-4FEC-9DFA-378FC8794A51}" type="pres">
      <dgm:prSet presAssocID="{0C1D1E44-0379-453F-83C8-6AA3ECE357B2}" presName="Accent" presStyleLbl="node1" presStyleIdx="5" presStyleCnt="6"/>
      <dgm:spPr/>
    </dgm:pt>
    <dgm:pt modelId="{C5935793-3A3C-4D3F-B0FA-A819336AD736}" type="pres">
      <dgm:prSet presAssocID="{0C1D1E44-0379-453F-83C8-6AA3ECE357B2}" presName="Parent6" presStyleLbl="revTx" presStyleIdx="5" presStyleCnt="6" custScaleX="308764">
        <dgm:presLayoutVars>
          <dgm:chMax val="1"/>
          <dgm:chPref val="1"/>
          <dgm:bulletEnabled val="1"/>
        </dgm:presLayoutVars>
      </dgm:prSet>
      <dgm:spPr/>
    </dgm:pt>
  </dgm:ptLst>
  <dgm:cxnLst>
    <dgm:cxn modelId="{1FB19D0C-5AF4-4293-9793-EF9822525218}" type="presOf" srcId="{EA77FCF8-16FF-43F2-B3D1-4A4205E118CA}" destId="{600B9829-4897-4025-8DE5-BF8566614348}" srcOrd="0" destOrd="0" presId="urn:microsoft.com/office/officeart/2009/layout/CircleArrowProcess"/>
    <dgm:cxn modelId="{D9DD6D1E-763F-4459-ABB7-59DE11A2A17D}" srcId="{97CA7725-3A92-490A-8F63-55F782FA17EA}" destId="{3B48CDAD-54CC-49EA-B408-A27AB7DB7206}" srcOrd="4" destOrd="0" parTransId="{A7FFF52E-A1E4-4FB8-8E98-8556DD8DBC7A}" sibTransId="{BD35DE0C-D2FA-4C2E-B59C-7886D5BDB50F}"/>
    <dgm:cxn modelId="{58908732-A65D-499D-99D2-695D4C8C843A}" type="presOf" srcId="{255CC5F8-B002-4364-B1B3-82D804BD38CC}" destId="{D0AE6279-F0B9-4038-B408-F7B9B8B7E69D}" srcOrd="0" destOrd="0" presId="urn:microsoft.com/office/officeart/2009/layout/CircleArrowProcess"/>
    <dgm:cxn modelId="{0732ED3A-EE38-4697-8F82-550CE24414F1}" srcId="{97CA7725-3A92-490A-8F63-55F782FA17EA}" destId="{255CC5F8-B002-4364-B1B3-82D804BD38CC}" srcOrd="0" destOrd="0" parTransId="{C9F69650-2920-4C9E-98E4-DC74879D91D6}" sibTransId="{4E338201-9958-42FC-A8A7-EAC44697AB8A}"/>
    <dgm:cxn modelId="{07A04E5D-A632-46FA-809A-840E95B14E3B}" type="presOf" srcId="{5513B7D9-66A4-4303-BE18-28F82A7ED816}" destId="{4389BFC5-AFA6-4A86-8FD3-C8B7AE63A8FA}" srcOrd="0" destOrd="0" presId="urn:microsoft.com/office/officeart/2009/layout/CircleArrowProcess"/>
    <dgm:cxn modelId="{2C453365-FBE2-4619-B5AB-8D2D45C3A1C5}" srcId="{97CA7725-3A92-490A-8F63-55F782FA17EA}" destId="{8DCCF990-3400-47E1-8768-D7D6B2246894}" srcOrd="2" destOrd="0" parTransId="{78D15BFA-938A-454F-97AB-7AF3739959EB}" sibTransId="{E1EBE1DA-2BDC-469D-9739-1B11FE45216F}"/>
    <dgm:cxn modelId="{F2EE5868-BA30-4A3E-B2CE-5F1C2C2C71A9}" type="presOf" srcId="{0C1D1E44-0379-453F-83C8-6AA3ECE357B2}" destId="{C5935793-3A3C-4D3F-B0FA-A819336AD736}" srcOrd="0" destOrd="0" presId="urn:microsoft.com/office/officeart/2009/layout/CircleArrowProcess"/>
    <dgm:cxn modelId="{8E518950-02B8-4CB1-BBF0-3E8C47E02250}" type="presOf" srcId="{97CA7725-3A92-490A-8F63-55F782FA17EA}" destId="{9ED94D5E-3AFE-4EEB-8F54-2F0BF4BA842D}" srcOrd="0" destOrd="0" presId="urn:microsoft.com/office/officeart/2009/layout/CircleArrowProcess"/>
    <dgm:cxn modelId="{551D3459-98A5-4DDF-ACFB-FFCCA79177DA}" srcId="{97CA7725-3A92-490A-8F63-55F782FA17EA}" destId="{0C1D1E44-0379-453F-83C8-6AA3ECE357B2}" srcOrd="5" destOrd="0" parTransId="{4B009557-04FA-4EF2-8447-2FE6B50D3100}" sibTransId="{138BD03C-4DDB-44B5-BD32-C487AD0FD797}"/>
    <dgm:cxn modelId="{D825B898-AEBF-433B-B9E8-C1FA9EF46943}" srcId="{97CA7725-3A92-490A-8F63-55F782FA17EA}" destId="{EA77FCF8-16FF-43F2-B3D1-4A4205E118CA}" srcOrd="1" destOrd="0" parTransId="{F2615774-DC81-4A4F-9F3E-E59129B47D78}" sibTransId="{FBD4174E-176B-4790-9778-8CEB76606A3F}"/>
    <dgm:cxn modelId="{3DC156CC-C947-4207-ADAB-A6E722CBE32D}" srcId="{97CA7725-3A92-490A-8F63-55F782FA17EA}" destId="{5513B7D9-66A4-4303-BE18-28F82A7ED816}" srcOrd="3" destOrd="0" parTransId="{0E447CFD-909E-44AB-B435-839E5D5324F1}" sibTransId="{496847DE-1DFD-472E-BBED-06120BD2EA76}"/>
    <dgm:cxn modelId="{1CA76BEA-B1F1-4677-AFAB-BE306DC0D251}" type="presOf" srcId="{3B48CDAD-54CC-49EA-B408-A27AB7DB7206}" destId="{C92CB3EA-7E3B-42F5-8908-9678ABEC6824}" srcOrd="0" destOrd="0" presId="urn:microsoft.com/office/officeart/2009/layout/CircleArrowProcess"/>
    <dgm:cxn modelId="{29BDADFE-17BD-4AC2-A21B-6BF82C4FE061}" type="presOf" srcId="{8DCCF990-3400-47E1-8768-D7D6B2246894}" destId="{19E79420-2BDD-4C09-A92D-49123E1214DE}" srcOrd="0" destOrd="0" presId="urn:microsoft.com/office/officeart/2009/layout/CircleArrowProcess"/>
    <dgm:cxn modelId="{8630FDD1-130E-419A-B481-5C25D14C0BAE}" type="presParOf" srcId="{9ED94D5E-3AFE-4EEB-8F54-2F0BF4BA842D}" destId="{6FA96DEF-7AAB-4B06-B5AE-C15A167B1B7E}" srcOrd="0" destOrd="0" presId="urn:microsoft.com/office/officeart/2009/layout/CircleArrowProcess"/>
    <dgm:cxn modelId="{57AF7FBC-1C48-4C34-947C-C158529F97B9}" type="presParOf" srcId="{6FA96DEF-7AAB-4B06-B5AE-C15A167B1B7E}" destId="{E2233B89-5A17-46C5-8901-D7B7D2079A66}" srcOrd="0" destOrd="0" presId="urn:microsoft.com/office/officeart/2009/layout/CircleArrowProcess"/>
    <dgm:cxn modelId="{0521439C-DEBF-4492-A084-85B482C4A9BC}" type="presParOf" srcId="{9ED94D5E-3AFE-4EEB-8F54-2F0BF4BA842D}" destId="{D0AE6279-F0B9-4038-B408-F7B9B8B7E69D}" srcOrd="1" destOrd="0" presId="urn:microsoft.com/office/officeart/2009/layout/CircleArrowProcess"/>
    <dgm:cxn modelId="{9E9E511A-7C66-4826-AD1C-7E6702766C9B}" type="presParOf" srcId="{9ED94D5E-3AFE-4EEB-8F54-2F0BF4BA842D}" destId="{63F03525-02E9-4EBA-8BD8-9301D53B19F3}" srcOrd="2" destOrd="0" presId="urn:microsoft.com/office/officeart/2009/layout/CircleArrowProcess"/>
    <dgm:cxn modelId="{99A1F9CE-7E63-4BF5-9270-2329B39D2DEA}" type="presParOf" srcId="{63F03525-02E9-4EBA-8BD8-9301D53B19F3}" destId="{C6774265-3677-4151-945A-3FEBF84C21D3}" srcOrd="0" destOrd="0" presId="urn:microsoft.com/office/officeart/2009/layout/CircleArrowProcess"/>
    <dgm:cxn modelId="{4610F56A-D8C0-4777-966D-106DBB98C7E2}" type="presParOf" srcId="{9ED94D5E-3AFE-4EEB-8F54-2F0BF4BA842D}" destId="{600B9829-4897-4025-8DE5-BF8566614348}" srcOrd="3" destOrd="0" presId="urn:microsoft.com/office/officeart/2009/layout/CircleArrowProcess"/>
    <dgm:cxn modelId="{312D9695-F7AA-4FF5-8F9F-09AEDC8097E0}" type="presParOf" srcId="{9ED94D5E-3AFE-4EEB-8F54-2F0BF4BA842D}" destId="{BC295088-EDB4-4B0F-97E3-076026009B86}" srcOrd="4" destOrd="0" presId="urn:microsoft.com/office/officeart/2009/layout/CircleArrowProcess"/>
    <dgm:cxn modelId="{9EF4859A-A888-4359-87D4-1BC1CF593396}" type="presParOf" srcId="{BC295088-EDB4-4B0F-97E3-076026009B86}" destId="{CDD9D654-13A0-4E01-8A5A-A649BB8E0704}" srcOrd="0" destOrd="0" presId="urn:microsoft.com/office/officeart/2009/layout/CircleArrowProcess"/>
    <dgm:cxn modelId="{E9EDE2AE-ECC9-44E9-B9A7-65ED67030A44}" type="presParOf" srcId="{9ED94D5E-3AFE-4EEB-8F54-2F0BF4BA842D}" destId="{19E79420-2BDD-4C09-A92D-49123E1214DE}" srcOrd="5" destOrd="0" presId="urn:microsoft.com/office/officeart/2009/layout/CircleArrowProcess"/>
    <dgm:cxn modelId="{D4E5897A-976A-4FA6-8684-7F4E0328B9C5}" type="presParOf" srcId="{9ED94D5E-3AFE-4EEB-8F54-2F0BF4BA842D}" destId="{201BF8B2-E4B6-41FE-AAF9-1F94A039A688}" srcOrd="6" destOrd="0" presId="urn:microsoft.com/office/officeart/2009/layout/CircleArrowProcess"/>
    <dgm:cxn modelId="{2D4A4051-E28C-4C45-84C4-1508354102BC}" type="presParOf" srcId="{201BF8B2-E4B6-41FE-AAF9-1F94A039A688}" destId="{ACA35D87-A432-406F-B779-95028C6F5345}" srcOrd="0" destOrd="0" presId="urn:microsoft.com/office/officeart/2009/layout/CircleArrowProcess"/>
    <dgm:cxn modelId="{C91CA706-76EE-42FB-9165-47081E19D6C0}" type="presParOf" srcId="{9ED94D5E-3AFE-4EEB-8F54-2F0BF4BA842D}" destId="{4389BFC5-AFA6-4A86-8FD3-C8B7AE63A8FA}" srcOrd="7" destOrd="0" presId="urn:microsoft.com/office/officeart/2009/layout/CircleArrowProcess"/>
    <dgm:cxn modelId="{3EFDD2A2-8766-431C-A525-A8090CDAA850}" type="presParOf" srcId="{9ED94D5E-3AFE-4EEB-8F54-2F0BF4BA842D}" destId="{5A69E8B8-42F6-4BF8-9A54-316F356A7476}" srcOrd="8" destOrd="0" presId="urn:microsoft.com/office/officeart/2009/layout/CircleArrowProcess"/>
    <dgm:cxn modelId="{9B3B7B2C-51F2-4F21-B358-7570C1279F22}" type="presParOf" srcId="{5A69E8B8-42F6-4BF8-9A54-316F356A7476}" destId="{645AF255-8250-4D59-AEB0-63DA72121535}" srcOrd="0" destOrd="0" presId="urn:microsoft.com/office/officeart/2009/layout/CircleArrowProcess"/>
    <dgm:cxn modelId="{B99E67C7-75F4-462F-9400-A4364FA210CF}" type="presParOf" srcId="{9ED94D5E-3AFE-4EEB-8F54-2F0BF4BA842D}" destId="{C92CB3EA-7E3B-42F5-8908-9678ABEC6824}" srcOrd="9" destOrd="0" presId="urn:microsoft.com/office/officeart/2009/layout/CircleArrowProcess"/>
    <dgm:cxn modelId="{B8A4A53E-4F8E-4FD1-962D-6E5D0F7C224E}" type="presParOf" srcId="{9ED94D5E-3AFE-4EEB-8F54-2F0BF4BA842D}" destId="{DCED91F2-258F-46DB-8B29-75CED9019B96}" srcOrd="10" destOrd="0" presId="urn:microsoft.com/office/officeart/2009/layout/CircleArrowProcess"/>
    <dgm:cxn modelId="{99A244CE-26D5-4500-8E52-2258FED336BB}" type="presParOf" srcId="{DCED91F2-258F-46DB-8B29-75CED9019B96}" destId="{B8E02FDA-AB78-4FEC-9DFA-378FC8794A51}" srcOrd="0" destOrd="0" presId="urn:microsoft.com/office/officeart/2009/layout/CircleArrowProcess"/>
    <dgm:cxn modelId="{3BC96F39-3A40-4710-BED8-6B70A800E156}" type="presParOf" srcId="{9ED94D5E-3AFE-4EEB-8F54-2F0BF4BA842D}" destId="{C5935793-3A3C-4D3F-B0FA-A819336AD736}"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74E5-B9B1-434F-BFFB-5473FCF26DE2}">
      <dsp:nvSpPr>
        <dsp:cNvPr id="0" name=""/>
        <dsp:cNvSpPr/>
      </dsp:nvSpPr>
      <dsp:spPr>
        <a:xfrm>
          <a:off x="1089167" y="0"/>
          <a:ext cx="2610186" cy="2610584"/>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CD602-40A9-4CCC-9258-0920AA1F6919}">
      <dsp:nvSpPr>
        <dsp:cNvPr id="0" name=""/>
        <dsp:cNvSpPr/>
      </dsp:nvSpPr>
      <dsp:spPr>
        <a:xfrm>
          <a:off x="3699844" y="778186"/>
          <a:ext cx="1566112" cy="104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 tIns="4445" rIns="4445" bIns="4445" numCol="1" spcCol="1270" anchor="ctr" anchorCtr="0">
          <a:noAutofit/>
        </a:bodyPr>
        <a:lstStyle/>
        <a:p>
          <a:pPr marL="57150" lvl="1" indent="-57150" algn="l" defTabSz="222250">
            <a:lnSpc>
              <a:spcPct val="90000"/>
            </a:lnSpc>
            <a:spcBef>
              <a:spcPct val="0"/>
            </a:spcBef>
            <a:spcAft>
              <a:spcPct val="15000"/>
            </a:spcAft>
            <a:buChar char="•"/>
          </a:pPr>
          <a:r>
            <a:rPr lang="en-US" sz="500" kern="1200" dirty="0"/>
            <a:t>Request data from SpaceX API</a:t>
          </a:r>
        </a:p>
        <a:p>
          <a:pPr marL="57150" lvl="1" indent="-57150" algn="l" defTabSz="222250">
            <a:lnSpc>
              <a:spcPct val="90000"/>
            </a:lnSpc>
            <a:spcBef>
              <a:spcPct val="0"/>
            </a:spcBef>
            <a:spcAft>
              <a:spcPct val="15000"/>
            </a:spcAft>
            <a:buChar char="•"/>
          </a:pPr>
          <a:r>
            <a:rPr lang="en-US" sz="500" kern="1200" dirty="0" err="1"/>
            <a:t>requests.get</a:t>
          </a:r>
          <a:r>
            <a:rPr lang="en-US" sz="500" kern="1200" dirty="0"/>
            <a:t>(</a:t>
          </a:r>
          <a:r>
            <a:rPr lang="en-US" sz="500" kern="1200" dirty="0" err="1"/>
            <a:t>Spacex</a:t>
          </a:r>
          <a:r>
            <a:rPr lang="en-US" sz="500" kern="1200" dirty="0"/>
            <a:t> </a:t>
          </a:r>
          <a:r>
            <a:rPr lang="en-US" sz="500" kern="1200" dirty="0" err="1"/>
            <a:t>url</a:t>
          </a:r>
          <a:r>
            <a:rPr lang="en-US" sz="500" kern="1200" dirty="0"/>
            <a:t>)</a:t>
          </a:r>
        </a:p>
      </dsp:txBody>
      <dsp:txXfrm>
        <a:off x="3699844" y="778186"/>
        <a:ext cx="1566112" cy="1044450"/>
      </dsp:txXfrm>
    </dsp:sp>
    <dsp:sp modelId="{DA902AED-2E3B-44CB-AA16-678B3922595C}">
      <dsp:nvSpPr>
        <dsp:cNvPr id="0" name=""/>
        <dsp:cNvSpPr/>
      </dsp:nvSpPr>
      <dsp:spPr>
        <a:xfrm>
          <a:off x="1666104" y="942500"/>
          <a:ext cx="1450430" cy="725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Request API</a:t>
          </a:r>
        </a:p>
      </dsp:txBody>
      <dsp:txXfrm>
        <a:off x="1666104" y="942500"/>
        <a:ext cx="1450430" cy="725041"/>
      </dsp:txXfrm>
    </dsp:sp>
    <dsp:sp modelId="{9D72C8E6-6DC3-4791-A2E1-2ABD192AC301}">
      <dsp:nvSpPr>
        <dsp:cNvPr id="0" name=""/>
        <dsp:cNvSpPr/>
      </dsp:nvSpPr>
      <dsp:spPr>
        <a:xfrm>
          <a:off x="364196" y="1499974"/>
          <a:ext cx="2610186" cy="2610584"/>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6480D-F153-4FD7-ACE8-19B4C413C2B2}">
      <dsp:nvSpPr>
        <dsp:cNvPr id="0" name=""/>
        <dsp:cNvSpPr/>
      </dsp:nvSpPr>
      <dsp:spPr>
        <a:xfrm>
          <a:off x="2974383" y="2286836"/>
          <a:ext cx="1566112" cy="104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 tIns="4445" rIns="4445" bIns="4445" numCol="1" spcCol="1270" anchor="ctr" anchorCtr="0">
          <a:noAutofit/>
        </a:bodyPr>
        <a:lstStyle/>
        <a:p>
          <a:pPr marL="57150" lvl="1" indent="-57150" algn="l" defTabSz="222250">
            <a:lnSpc>
              <a:spcPct val="90000"/>
            </a:lnSpc>
            <a:spcBef>
              <a:spcPct val="0"/>
            </a:spcBef>
            <a:spcAft>
              <a:spcPct val="15000"/>
            </a:spcAft>
            <a:buChar char="•"/>
          </a:pPr>
          <a:r>
            <a:rPr lang="en-US" sz="500" kern="1200" dirty="0"/>
            <a:t>response=</a:t>
          </a:r>
          <a:r>
            <a:rPr lang="en-US" sz="500" kern="1200" dirty="0" err="1"/>
            <a:t>requests.get</a:t>
          </a:r>
          <a:r>
            <a:rPr lang="en-US" sz="500" kern="1200" dirty="0"/>
            <a:t> (</a:t>
          </a:r>
          <a:r>
            <a:rPr lang="en-US" sz="500" kern="1200" dirty="0" err="1"/>
            <a:t>static_json_url</a:t>
          </a:r>
          <a:r>
            <a:rPr lang="en-US" sz="500" kern="1200" dirty="0"/>
            <a:t>)</a:t>
          </a:r>
        </a:p>
        <a:p>
          <a:pPr marL="57150" lvl="1" indent="-57150" algn="l" defTabSz="222250">
            <a:lnSpc>
              <a:spcPct val="90000"/>
            </a:lnSpc>
            <a:spcBef>
              <a:spcPct val="0"/>
            </a:spcBef>
            <a:spcAft>
              <a:spcPct val="15000"/>
            </a:spcAft>
            <a:buChar char="•"/>
          </a:pPr>
          <a:r>
            <a:rPr lang="en-US" sz="500" kern="1200" dirty="0"/>
            <a:t>Response=</a:t>
          </a:r>
          <a:r>
            <a:rPr lang="en-US" sz="500" kern="1200" dirty="0" err="1"/>
            <a:t>response.json</a:t>
          </a:r>
          <a:r>
            <a:rPr lang="en-US" sz="500" kern="1200" dirty="0"/>
            <a:t>()</a:t>
          </a:r>
        </a:p>
        <a:p>
          <a:pPr marL="57150" lvl="1" indent="-57150" algn="l" defTabSz="222250">
            <a:lnSpc>
              <a:spcPct val="90000"/>
            </a:lnSpc>
            <a:spcBef>
              <a:spcPct val="0"/>
            </a:spcBef>
            <a:spcAft>
              <a:spcPct val="15000"/>
            </a:spcAft>
            <a:buChar char="•"/>
          </a:pPr>
          <a:r>
            <a:rPr lang="en-US" sz="500" kern="1200" dirty="0"/>
            <a:t>Data=</a:t>
          </a:r>
          <a:r>
            <a:rPr lang="en-US" sz="500" kern="1200" dirty="0" err="1"/>
            <a:t>pd.json_normalize</a:t>
          </a:r>
          <a:r>
            <a:rPr lang="en-US" sz="500" kern="1200" dirty="0"/>
            <a:t>(response)</a:t>
          </a:r>
        </a:p>
      </dsp:txBody>
      <dsp:txXfrm>
        <a:off x="2974383" y="2286836"/>
        <a:ext cx="1566112" cy="1044450"/>
      </dsp:txXfrm>
    </dsp:sp>
    <dsp:sp modelId="{E0922BB6-E767-4E26-A894-4803BB3EA4FB}">
      <dsp:nvSpPr>
        <dsp:cNvPr id="0" name=""/>
        <dsp:cNvSpPr/>
      </dsp:nvSpPr>
      <dsp:spPr>
        <a:xfrm>
          <a:off x="944074" y="2451150"/>
          <a:ext cx="1450430" cy="725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Get the data in JSON format</a:t>
          </a:r>
        </a:p>
      </dsp:txBody>
      <dsp:txXfrm>
        <a:off x="944074" y="2451150"/>
        <a:ext cx="1450430" cy="725041"/>
      </dsp:txXfrm>
    </dsp:sp>
    <dsp:sp modelId="{4324D79E-4DE0-4AE5-BA2A-513626748ABE}">
      <dsp:nvSpPr>
        <dsp:cNvPr id="0" name=""/>
        <dsp:cNvSpPr/>
      </dsp:nvSpPr>
      <dsp:spPr>
        <a:xfrm>
          <a:off x="1274943" y="3179446"/>
          <a:ext cx="2242554" cy="2243453"/>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76687-1B62-465D-A164-4A69A8128FCA}">
      <dsp:nvSpPr>
        <dsp:cNvPr id="0" name=""/>
        <dsp:cNvSpPr/>
      </dsp:nvSpPr>
      <dsp:spPr>
        <a:xfrm>
          <a:off x="3699844" y="3794945"/>
          <a:ext cx="1566112" cy="104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 tIns="4445" rIns="4445" bIns="4445" numCol="1" spcCol="1270" anchor="ctr" anchorCtr="0">
          <a:noAutofit/>
        </a:bodyPr>
        <a:lstStyle/>
        <a:p>
          <a:pPr marL="57150" lvl="1" indent="-57150" algn="l" defTabSz="222250">
            <a:lnSpc>
              <a:spcPct val="90000"/>
            </a:lnSpc>
            <a:spcBef>
              <a:spcPct val="0"/>
            </a:spcBef>
            <a:spcAft>
              <a:spcPct val="15000"/>
            </a:spcAft>
            <a:buChar char="•"/>
          </a:pPr>
          <a:r>
            <a:rPr lang="en-US" sz="500" kern="1200" dirty="0" err="1"/>
            <a:t>Df</a:t>
          </a:r>
          <a:r>
            <a:rPr lang="en-US" sz="500" kern="1200" dirty="0"/>
            <a:t>=</a:t>
          </a:r>
          <a:r>
            <a:rPr lang="en-US" sz="500" kern="1200" dirty="0" err="1"/>
            <a:t>pd.DataFrame.from_dic</a:t>
          </a:r>
          <a:r>
            <a:rPr lang="en-US" sz="500" kern="1200" dirty="0"/>
            <a:t>(</a:t>
          </a:r>
          <a:r>
            <a:rPr lang="en-US" sz="500" kern="1200" dirty="0" err="1"/>
            <a:t>launch_dict</a:t>
          </a:r>
          <a:r>
            <a:rPr lang="en-US" sz="500" kern="1200" dirty="0"/>
            <a:t>)</a:t>
          </a:r>
        </a:p>
        <a:p>
          <a:pPr marL="57150" lvl="1" indent="-57150" algn="l" defTabSz="222250">
            <a:lnSpc>
              <a:spcPct val="90000"/>
            </a:lnSpc>
            <a:spcBef>
              <a:spcPct val="0"/>
            </a:spcBef>
            <a:spcAft>
              <a:spcPct val="15000"/>
            </a:spcAft>
            <a:buChar char="•"/>
          </a:pPr>
          <a:r>
            <a:rPr lang="en-US" sz="500" kern="1200" dirty="0"/>
            <a:t>Df_falcon9=</a:t>
          </a:r>
          <a:r>
            <a:rPr lang="en-US" sz="500" kern="1200" dirty="0" err="1"/>
            <a:t>Df</a:t>
          </a:r>
          <a:r>
            <a:rPr lang="en-US" sz="500" kern="1200" dirty="0"/>
            <a:t>[</a:t>
          </a:r>
          <a:r>
            <a:rPr lang="en-US" sz="500" kern="1200" dirty="0" err="1"/>
            <a:t>Df</a:t>
          </a:r>
          <a:r>
            <a:rPr lang="en-US" sz="500" kern="1200" dirty="0"/>
            <a:t>[‘</a:t>
          </a:r>
          <a:r>
            <a:rPr lang="en-US" sz="500" kern="1200" dirty="0" err="1"/>
            <a:t>boosterVersion</a:t>
          </a:r>
          <a:r>
            <a:rPr lang="en-US" sz="500" kern="1200" dirty="0"/>
            <a:t>’]!=‘Falcon_1’]</a:t>
          </a:r>
        </a:p>
      </dsp:txBody>
      <dsp:txXfrm>
        <a:off x="3699844" y="3794945"/>
        <a:ext cx="1566112" cy="1044450"/>
      </dsp:txXfrm>
    </dsp:sp>
    <dsp:sp modelId="{94120476-EB8A-4749-9720-E11D74257878}">
      <dsp:nvSpPr>
        <dsp:cNvPr id="0" name=""/>
        <dsp:cNvSpPr/>
      </dsp:nvSpPr>
      <dsp:spPr>
        <a:xfrm>
          <a:off x="1669535" y="3961970"/>
          <a:ext cx="1450430" cy="725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Create a </a:t>
          </a:r>
          <a:r>
            <a:rPr lang="en-US" sz="1600" kern="1200" dirty="0" err="1"/>
            <a:t>dataframe</a:t>
          </a:r>
          <a:r>
            <a:rPr lang="en-US" sz="1600" kern="1200" dirty="0"/>
            <a:t> from the JSON file </a:t>
          </a:r>
        </a:p>
      </dsp:txBody>
      <dsp:txXfrm>
        <a:off x="1669535" y="3961970"/>
        <a:ext cx="1450430" cy="725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233B89-5A17-46C5-8901-D7B7D2079A66}">
      <dsp:nvSpPr>
        <dsp:cNvPr id="0" name=""/>
        <dsp:cNvSpPr/>
      </dsp:nvSpPr>
      <dsp:spPr>
        <a:xfrm>
          <a:off x="2175246" y="0"/>
          <a:ext cx="1365086" cy="1365233"/>
        </a:xfrm>
        <a:prstGeom prst="circularArrow">
          <a:avLst>
            <a:gd name="adj1" fmla="val 10980"/>
            <a:gd name="adj2" fmla="val 1142322"/>
            <a:gd name="adj3" fmla="val 4500000"/>
            <a:gd name="adj4" fmla="val 10800000"/>
            <a:gd name="adj5" fmla="val 125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AE6279-F0B9-4038-B408-F7B9B8B7E69D}">
      <dsp:nvSpPr>
        <dsp:cNvPr id="0" name=""/>
        <dsp:cNvSpPr/>
      </dsp:nvSpPr>
      <dsp:spPr>
        <a:xfrm>
          <a:off x="1426961" y="494371"/>
          <a:ext cx="2861143" cy="38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Request data (Falcon 9 launch data) from Wikipedia</a:t>
          </a:r>
        </a:p>
      </dsp:txBody>
      <dsp:txXfrm>
        <a:off x="1426961" y="494371"/>
        <a:ext cx="2861143" cy="380645"/>
      </dsp:txXfrm>
    </dsp:sp>
    <dsp:sp modelId="{C6774265-3677-4151-945A-3FEBF84C21D3}">
      <dsp:nvSpPr>
        <dsp:cNvPr id="0" name=""/>
        <dsp:cNvSpPr/>
      </dsp:nvSpPr>
      <dsp:spPr>
        <a:xfrm>
          <a:off x="1796012" y="784658"/>
          <a:ext cx="1365086" cy="1365233"/>
        </a:xfrm>
        <a:prstGeom prst="leftCircularArrow">
          <a:avLst>
            <a:gd name="adj1" fmla="val 10980"/>
            <a:gd name="adj2" fmla="val 1142322"/>
            <a:gd name="adj3" fmla="val 6300000"/>
            <a:gd name="adj4" fmla="val 18900000"/>
            <a:gd name="adj5" fmla="val 12500"/>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0B9829-4897-4025-8DE5-BF8566614348}">
      <dsp:nvSpPr>
        <dsp:cNvPr id="0" name=""/>
        <dsp:cNvSpPr/>
      </dsp:nvSpPr>
      <dsp:spPr>
        <a:xfrm>
          <a:off x="817294" y="994219"/>
          <a:ext cx="3318937" cy="95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Create </a:t>
          </a:r>
          <a:r>
            <a:rPr lang="en-US" sz="900" kern="1200" dirty="0" err="1"/>
            <a:t>BeautifulSoup</a:t>
          </a:r>
          <a:r>
            <a:rPr lang="en-US" sz="900" kern="1200" dirty="0"/>
            <a:t> object from HTML response</a:t>
          </a:r>
        </a:p>
      </dsp:txBody>
      <dsp:txXfrm>
        <a:off x="817294" y="994219"/>
        <a:ext cx="3318937" cy="953383"/>
      </dsp:txXfrm>
    </dsp:sp>
    <dsp:sp modelId="{CDD9D654-13A0-4E01-8A5A-A649BB8E0704}">
      <dsp:nvSpPr>
        <dsp:cNvPr id="0" name=""/>
        <dsp:cNvSpPr/>
      </dsp:nvSpPr>
      <dsp:spPr>
        <a:xfrm>
          <a:off x="2175246" y="1571914"/>
          <a:ext cx="1365086" cy="1365233"/>
        </a:xfrm>
        <a:prstGeom prst="circularArrow">
          <a:avLst>
            <a:gd name="adj1" fmla="val 10980"/>
            <a:gd name="adj2" fmla="val 1142322"/>
            <a:gd name="adj3" fmla="val 4500000"/>
            <a:gd name="adj4" fmla="val 13500000"/>
            <a:gd name="adj5" fmla="val 12500"/>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E79420-2BDD-4C09-A92D-49123E1214DE}">
      <dsp:nvSpPr>
        <dsp:cNvPr id="0" name=""/>
        <dsp:cNvSpPr/>
      </dsp:nvSpPr>
      <dsp:spPr>
        <a:xfrm>
          <a:off x="1805996" y="1702013"/>
          <a:ext cx="2103073" cy="1109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Extract column names from HTML table header</a:t>
          </a:r>
        </a:p>
      </dsp:txBody>
      <dsp:txXfrm>
        <a:off x="1805996" y="1702013"/>
        <a:ext cx="2103073" cy="1109188"/>
      </dsp:txXfrm>
    </dsp:sp>
    <dsp:sp modelId="{ACA35D87-A432-406F-B779-95028C6F5345}">
      <dsp:nvSpPr>
        <dsp:cNvPr id="0" name=""/>
        <dsp:cNvSpPr/>
      </dsp:nvSpPr>
      <dsp:spPr>
        <a:xfrm>
          <a:off x="1796012" y="2358130"/>
          <a:ext cx="1365086" cy="1365233"/>
        </a:xfrm>
        <a:prstGeom prst="leftCircularArrow">
          <a:avLst>
            <a:gd name="adj1" fmla="val 10980"/>
            <a:gd name="adj2" fmla="val 1142322"/>
            <a:gd name="adj3" fmla="val 6300000"/>
            <a:gd name="adj4" fmla="val 18900000"/>
            <a:gd name="adj5" fmla="val 12500"/>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89BFC5-AFA6-4A86-8FD3-C8B7AE63A8FA}">
      <dsp:nvSpPr>
        <dsp:cNvPr id="0" name=""/>
        <dsp:cNvSpPr/>
      </dsp:nvSpPr>
      <dsp:spPr>
        <a:xfrm>
          <a:off x="1553513" y="2852502"/>
          <a:ext cx="1846500" cy="38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Collect data from parsing HTML tables</a:t>
          </a:r>
        </a:p>
      </dsp:txBody>
      <dsp:txXfrm>
        <a:off x="1553513" y="2852502"/>
        <a:ext cx="1846500" cy="380645"/>
      </dsp:txXfrm>
    </dsp:sp>
    <dsp:sp modelId="{645AF255-8250-4D59-AEB0-63DA72121535}">
      <dsp:nvSpPr>
        <dsp:cNvPr id="0" name=""/>
        <dsp:cNvSpPr/>
      </dsp:nvSpPr>
      <dsp:spPr>
        <a:xfrm>
          <a:off x="2175246" y="3143308"/>
          <a:ext cx="1365086" cy="1365233"/>
        </a:xfrm>
        <a:prstGeom prst="circularArrow">
          <a:avLst>
            <a:gd name="adj1" fmla="val 10980"/>
            <a:gd name="adj2" fmla="val 1142322"/>
            <a:gd name="adj3" fmla="val 4500000"/>
            <a:gd name="adj4" fmla="val 13500000"/>
            <a:gd name="adj5" fmla="val 12500"/>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2CB3EA-7E3B-42F5-8908-9678ABEC6824}">
      <dsp:nvSpPr>
        <dsp:cNvPr id="0" name=""/>
        <dsp:cNvSpPr/>
      </dsp:nvSpPr>
      <dsp:spPr>
        <a:xfrm>
          <a:off x="1970662" y="3573202"/>
          <a:ext cx="1773741" cy="50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Create dictionary from the data </a:t>
          </a:r>
        </a:p>
      </dsp:txBody>
      <dsp:txXfrm>
        <a:off x="1970662" y="3573202"/>
        <a:ext cx="1773741" cy="509600"/>
      </dsp:txXfrm>
    </dsp:sp>
    <dsp:sp modelId="{B8E02FDA-AB78-4FEC-9DFA-378FC8794A51}">
      <dsp:nvSpPr>
        <dsp:cNvPr id="0" name=""/>
        <dsp:cNvSpPr/>
      </dsp:nvSpPr>
      <dsp:spPr>
        <a:xfrm>
          <a:off x="1893317" y="4019364"/>
          <a:ext cx="1172780" cy="1173612"/>
        </a:xfrm>
        <a:prstGeom prst="blockArc">
          <a:avLst>
            <a:gd name="adj1" fmla="val 0"/>
            <a:gd name="adj2" fmla="val 18900000"/>
            <a:gd name="adj3" fmla="val 1274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935793-3A3C-4D3F-B0FA-A819336AD736}">
      <dsp:nvSpPr>
        <dsp:cNvPr id="0" name=""/>
        <dsp:cNvSpPr/>
      </dsp:nvSpPr>
      <dsp:spPr>
        <a:xfrm>
          <a:off x="1300688" y="4423897"/>
          <a:ext cx="2352150" cy="38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Create </a:t>
          </a:r>
          <a:r>
            <a:rPr lang="en-US" sz="800" kern="1200" dirty="0" err="1"/>
            <a:t>dataframe</a:t>
          </a:r>
          <a:r>
            <a:rPr lang="en-US" sz="800" kern="1200" dirty="0"/>
            <a:t> from the dictionary</a:t>
          </a:r>
        </a:p>
      </dsp:txBody>
      <dsp:txXfrm>
        <a:off x="1300688" y="4423897"/>
        <a:ext cx="2352150" cy="38064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6887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Thomas Sinmegn</a:t>
            </a:r>
          </a:p>
          <a:p>
            <a:r>
              <a:rPr lang="en-US" dirty="0">
                <a:solidFill>
                  <a:schemeClr val="bg2"/>
                </a:solidFill>
                <a:latin typeface="Abadi" panose="020B0604020104020204" pitchFamily="34" charset="0"/>
                <a:ea typeface="SF Pro" pitchFamily="2" charset="0"/>
                <a:cs typeface="SF Pro" pitchFamily="2" charset="0"/>
              </a:rPr>
              <a:t>December 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first step in any data analysis starts with understanding the data and checking the data quality for completeness, consistency and accuracy through exploratory Data Analysis(EDA).</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EDA involves checking for missing values, identifying the data type for each variable, creating new features, re-naming, deleting or adding columns and rows etc.</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https://github.com/tsinmegn/Data-science-capstone-project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 line charts and bar charts were plotted to explore the data.</a:t>
            </a:r>
          </a:p>
          <a:p>
            <a:pPr>
              <a:lnSpc>
                <a:spcPct val="100000"/>
              </a:lnSpc>
              <a:spcBef>
                <a:spcPts val="1400"/>
              </a:spcBef>
            </a:pPr>
            <a:r>
              <a:rPr lang="en-US" sz="2200" dirty="0">
                <a:solidFill>
                  <a:schemeClr val="accent3">
                    <a:lumMod val="25000"/>
                  </a:schemeClr>
                </a:solidFill>
                <a:latin typeface="Abadi"/>
              </a:rPr>
              <a:t>Scatter plots were used to explore the relation ship between two continuous variables. For example we used scatter plot to see how the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Payload variables would affect the launch outcome.</a:t>
            </a:r>
          </a:p>
          <a:p>
            <a:pPr>
              <a:lnSpc>
                <a:spcPct val="100000"/>
              </a:lnSpc>
              <a:spcBef>
                <a:spcPts val="1400"/>
              </a:spcBef>
            </a:pPr>
            <a:r>
              <a:rPr lang="en-US" sz="2200" dirty="0">
                <a:solidFill>
                  <a:schemeClr val="accent3">
                    <a:lumMod val="25000"/>
                  </a:schemeClr>
                </a:solidFill>
                <a:latin typeface="Abadi"/>
              </a:rPr>
              <a:t>Bar plots are used to explore the relationship between categorical variables. Bar plots are used to visualize the relationship between launch success rate and orbit type.</a:t>
            </a:r>
          </a:p>
          <a:p>
            <a:pPr>
              <a:lnSpc>
                <a:spcPct val="100000"/>
              </a:lnSpc>
              <a:spcBef>
                <a:spcPts val="1400"/>
              </a:spcBef>
            </a:pPr>
            <a:r>
              <a:rPr lang="en-US" sz="2200" dirty="0">
                <a:solidFill>
                  <a:schemeClr val="accent3">
                    <a:lumMod val="25000"/>
                  </a:schemeClr>
                </a:solidFill>
                <a:latin typeface="Abadi"/>
              </a:rPr>
              <a:t>Line charts are used to visualize the variables through time. For example success rates over the years is visualized using the line chart.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https://github.com/tsinmegn/Data-science-capstone-project</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35100"/>
            <a:ext cx="9781571" cy="47228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queries used to solve tasks:</a:t>
            </a:r>
          </a:p>
          <a:p>
            <a:pPr lvl="1">
              <a:lnSpc>
                <a:spcPct val="100000"/>
              </a:lnSpc>
              <a:spcBef>
                <a:spcPts val="1400"/>
              </a:spcBef>
            </a:pPr>
            <a:r>
              <a:rPr lang="en-US" sz="1800" dirty="0">
                <a:solidFill>
                  <a:schemeClr val="accent3">
                    <a:lumMod val="25000"/>
                  </a:schemeClr>
                </a:solidFill>
                <a:latin typeface="Abadi" panose="020B0604020104020204" pitchFamily="34" charset="0"/>
              </a:rPr>
              <a:t>Display the names of unique launch sites in the space </a:t>
            </a:r>
            <a:r>
              <a:rPr lang="en-US" sz="1100" dirty="0">
                <a:solidFill>
                  <a:schemeClr val="accent2"/>
                </a:solidFill>
                <a:latin typeface="Abadi" panose="020B0604020104020204" pitchFamily="34" charset="0"/>
              </a:rPr>
              <a:t>(%</a:t>
            </a:r>
            <a:r>
              <a:rPr lang="en-US" sz="1100" dirty="0" err="1">
                <a:solidFill>
                  <a:schemeClr val="accent2"/>
                </a:solidFill>
                <a:latin typeface="Abadi" panose="020B0604020104020204" pitchFamily="34" charset="0"/>
              </a:rPr>
              <a:t>sql</a:t>
            </a:r>
            <a:r>
              <a:rPr lang="en-US" sz="1100" dirty="0">
                <a:solidFill>
                  <a:schemeClr val="accent2"/>
                </a:solidFill>
                <a:latin typeface="Abadi" panose="020B0604020104020204" pitchFamily="34" charset="0"/>
              </a:rPr>
              <a:t> select DISTINCT </a:t>
            </a:r>
            <a:r>
              <a:rPr lang="en-US" sz="1100" dirty="0" err="1">
                <a:solidFill>
                  <a:schemeClr val="accent2"/>
                </a:solidFill>
                <a:latin typeface="Abadi" panose="020B0604020104020204" pitchFamily="34" charset="0"/>
              </a:rPr>
              <a:t>Launch_Site</a:t>
            </a:r>
            <a:r>
              <a:rPr lang="en-US" sz="1100" dirty="0">
                <a:solidFill>
                  <a:schemeClr val="accent2"/>
                </a:solidFill>
                <a:latin typeface="Abadi" panose="020B0604020104020204" pitchFamily="34" charset="0"/>
              </a:rPr>
              <a:t> FROM SPACEXTABLE;)</a:t>
            </a:r>
            <a:endParaRPr lang="en-US" sz="1800" dirty="0">
              <a:solidFill>
                <a:schemeClr val="accent2"/>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Displ</a:t>
            </a:r>
            <a:r>
              <a:rPr lang="en-US" sz="1800" dirty="0">
                <a:latin typeface="Abadi" panose="020B0604020104020204" pitchFamily="34" charset="0"/>
              </a:rPr>
              <a:t>ay 5 records where launch sites begin with the </a:t>
            </a:r>
            <a:r>
              <a:rPr lang="en-US" sz="1800" dirty="0" err="1">
                <a:latin typeface="Abadi" panose="020B0604020104020204" pitchFamily="34" charset="0"/>
              </a:rPr>
              <a:t>string’CCA</a:t>
            </a:r>
            <a:r>
              <a:rPr lang="en-US" sz="1200" dirty="0">
                <a:solidFill>
                  <a:schemeClr val="accent2"/>
                </a:solidFill>
                <a:latin typeface="Abadi" panose="020B0604020104020204" pitchFamily="34" charset="0"/>
              </a:rPr>
              <a:t>’(%</a:t>
            </a:r>
            <a:r>
              <a:rPr lang="en-US" sz="1200" dirty="0" err="1">
                <a:solidFill>
                  <a:schemeClr val="accent2"/>
                </a:solidFill>
                <a:latin typeface="Abadi" panose="020B0604020104020204" pitchFamily="34" charset="0"/>
              </a:rPr>
              <a:t>sql</a:t>
            </a:r>
            <a:r>
              <a:rPr lang="en-US" sz="1200" dirty="0">
                <a:solidFill>
                  <a:schemeClr val="accent2"/>
                </a:solidFill>
                <a:latin typeface="Abadi" panose="020B0604020104020204" pitchFamily="34" charset="0"/>
              </a:rPr>
              <a:t> select </a:t>
            </a:r>
            <a:r>
              <a:rPr lang="en-US" sz="1200" dirty="0" err="1">
                <a:solidFill>
                  <a:schemeClr val="accent2"/>
                </a:solidFill>
                <a:latin typeface="Abadi" panose="020B0604020104020204" pitchFamily="34" charset="0"/>
              </a:rPr>
              <a:t>Launch_Site</a:t>
            </a:r>
            <a:r>
              <a:rPr lang="en-US" sz="1200" dirty="0">
                <a:solidFill>
                  <a:schemeClr val="accent2"/>
                </a:solidFill>
                <a:latin typeface="Abadi" panose="020B0604020104020204" pitchFamily="34" charset="0"/>
              </a:rPr>
              <a:t> from SPACEXTABLE WHERE </a:t>
            </a:r>
            <a:r>
              <a:rPr lang="en-US" sz="1200" dirty="0" err="1">
                <a:solidFill>
                  <a:schemeClr val="accent2"/>
                </a:solidFill>
                <a:latin typeface="Abadi" panose="020B0604020104020204" pitchFamily="34" charset="0"/>
              </a:rPr>
              <a:t>Launch_Site</a:t>
            </a:r>
            <a:r>
              <a:rPr lang="en-US" sz="1200" dirty="0">
                <a:solidFill>
                  <a:schemeClr val="accent2"/>
                </a:solidFill>
                <a:latin typeface="Abadi" panose="020B0604020104020204" pitchFamily="34" charset="0"/>
              </a:rPr>
              <a:t> like 'CCA%' limit 5;)</a:t>
            </a:r>
          </a:p>
          <a:p>
            <a:pPr lvl="1">
              <a:lnSpc>
                <a:spcPct val="100000"/>
              </a:lnSpc>
              <a:spcBef>
                <a:spcPts val="1400"/>
              </a:spcBef>
            </a:pPr>
            <a:r>
              <a:rPr lang="en-US" sz="1800" dirty="0">
                <a:latin typeface="Abadi" panose="020B0604020104020204" pitchFamily="34" charset="0"/>
              </a:rPr>
              <a:t>Display the total payload mass carried by boosters launched by NASA(CRS) (</a:t>
            </a:r>
            <a:r>
              <a:rPr lang="en-US" sz="1100" dirty="0">
                <a:solidFill>
                  <a:schemeClr val="accent2"/>
                </a:solidFill>
                <a:latin typeface="Abadi" panose="020B0604020104020204" pitchFamily="34" charset="0"/>
              </a:rPr>
              <a:t>%</a:t>
            </a:r>
            <a:r>
              <a:rPr lang="en-US" sz="1100" dirty="0" err="1">
                <a:solidFill>
                  <a:schemeClr val="accent2"/>
                </a:solidFill>
                <a:latin typeface="Abadi" panose="020B0604020104020204" pitchFamily="34" charset="0"/>
              </a:rPr>
              <a:t>sql</a:t>
            </a:r>
            <a:r>
              <a:rPr lang="en-US" sz="1100" dirty="0">
                <a:solidFill>
                  <a:schemeClr val="accent2"/>
                </a:solidFill>
                <a:latin typeface="Abadi" panose="020B0604020104020204" pitchFamily="34" charset="0"/>
              </a:rPr>
              <a:t> select sum (PAYLOAD_MASS__KG_) from SPACEXTABLE where CUSTOMER = 'NASA (CRS)’</a:t>
            </a:r>
            <a:r>
              <a:rPr lang="en-US" sz="1800" dirty="0">
                <a:latin typeface="Abadi" panose="020B0604020104020204" pitchFamily="34" charset="0"/>
              </a:rPr>
              <a:t>)</a:t>
            </a:r>
          </a:p>
          <a:p>
            <a:pPr lvl="1">
              <a:lnSpc>
                <a:spcPct val="100000"/>
              </a:lnSpc>
              <a:spcBef>
                <a:spcPts val="1400"/>
              </a:spcBef>
            </a:pPr>
            <a:r>
              <a:rPr lang="en-US" sz="1800" dirty="0">
                <a:latin typeface="Abadi" panose="020B0604020104020204" pitchFamily="34" charset="0"/>
              </a:rPr>
              <a:t>Display Average payload mass carried by booster version F9 v1.1(</a:t>
            </a:r>
            <a:r>
              <a:rPr lang="en-US" sz="1200" dirty="0">
                <a:solidFill>
                  <a:schemeClr val="accent2"/>
                </a:solidFill>
                <a:latin typeface="Abadi" panose="020B0604020104020204" pitchFamily="34" charset="0"/>
              </a:rPr>
              <a:t>%</a:t>
            </a:r>
            <a:r>
              <a:rPr lang="en-US" sz="1200" dirty="0" err="1">
                <a:solidFill>
                  <a:schemeClr val="accent2"/>
                </a:solidFill>
                <a:latin typeface="Abadi" panose="020B0604020104020204" pitchFamily="34" charset="0"/>
              </a:rPr>
              <a:t>sql</a:t>
            </a:r>
            <a:r>
              <a:rPr lang="en-US" sz="1200" dirty="0">
                <a:solidFill>
                  <a:schemeClr val="accent2"/>
                </a:solidFill>
                <a:latin typeface="Abadi" panose="020B0604020104020204" pitchFamily="34" charset="0"/>
              </a:rPr>
              <a:t> select AVG(PAYLOAD_MASS__KG_) from SPACEXTABLE where BOOSTER_VERSION = 'F9 v1.1’</a:t>
            </a:r>
            <a:r>
              <a:rPr lang="en-US" sz="1800" dirty="0">
                <a:latin typeface="Abadi" panose="020B0604020104020204" pitchFamily="34" charset="0"/>
              </a:rPr>
              <a:t>)</a:t>
            </a:r>
          </a:p>
          <a:p>
            <a:pPr lvl="1">
              <a:lnSpc>
                <a:spcPct val="100000"/>
              </a:lnSpc>
              <a:spcBef>
                <a:spcPts val="1400"/>
              </a:spcBef>
            </a:pPr>
            <a:r>
              <a:rPr lang="en-US" sz="1800" dirty="0"/>
              <a:t>List the date when the first </a:t>
            </a:r>
            <a:r>
              <a:rPr lang="en-US" sz="1800" dirty="0" err="1"/>
              <a:t>succesful</a:t>
            </a:r>
            <a:r>
              <a:rPr lang="en-US" sz="1800" dirty="0"/>
              <a:t> landing outcome in ground pad was achieved(</a:t>
            </a:r>
            <a:r>
              <a:rPr lang="en-US" sz="1200" dirty="0">
                <a:solidFill>
                  <a:schemeClr val="accent2"/>
                </a:solidFill>
              </a:rPr>
              <a:t>%</a:t>
            </a:r>
            <a:r>
              <a:rPr lang="en-US" sz="1200" dirty="0" err="1">
                <a:solidFill>
                  <a:schemeClr val="accent2"/>
                </a:solidFill>
              </a:rPr>
              <a:t>sql</a:t>
            </a:r>
            <a:r>
              <a:rPr lang="en-US" sz="1200" dirty="0">
                <a:solidFill>
                  <a:schemeClr val="accent2"/>
                </a:solidFill>
              </a:rPr>
              <a:t> select Min(Date) from SPACEXTABLE where </a:t>
            </a:r>
            <a:r>
              <a:rPr lang="en-US" sz="1200" dirty="0" err="1">
                <a:solidFill>
                  <a:schemeClr val="accent2"/>
                </a:solidFill>
              </a:rPr>
              <a:t>Landing_Outcome</a:t>
            </a:r>
            <a:r>
              <a:rPr lang="en-US" sz="1200" dirty="0">
                <a:solidFill>
                  <a:schemeClr val="accent2"/>
                </a:solidFill>
              </a:rPr>
              <a:t> like 'Success%’</a:t>
            </a:r>
            <a:r>
              <a:rPr lang="en-US" sz="1800" dirty="0"/>
              <a:t>)</a:t>
            </a:r>
          </a:p>
          <a:p>
            <a:pPr lvl="1">
              <a:lnSpc>
                <a:spcPct val="100000"/>
              </a:lnSpc>
              <a:spcBef>
                <a:spcPts val="1400"/>
              </a:spcBef>
            </a:pPr>
            <a:r>
              <a:rPr lang="en-US" sz="1800" dirty="0"/>
              <a:t>List the names of the boosters which have success in drone ship and have payload mass greater than 4000 but less than 6000</a:t>
            </a:r>
            <a:r>
              <a:rPr lang="en-US" sz="1100" dirty="0">
                <a:solidFill>
                  <a:schemeClr val="accent2"/>
                </a:solidFill>
              </a:rPr>
              <a:t>(%</a:t>
            </a:r>
            <a:r>
              <a:rPr lang="en-US" sz="1100" dirty="0" err="1">
                <a:solidFill>
                  <a:schemeClr val="accent2"/>
                </a:solidFill>
              </a:rPr>
              <a:t>sql</a:t>
            </a:r>
            <a:r>
              <a:rPr lang="en-US" sz="1100" dirty="0">
                <a:solidFill>
                  <a:schemeClr val="accent2"/>
                </a:solidFill>
              </a:rPr>
              <a:t> select BOOSTER_VERSION from SPACEXTBL where </a:t>
            </a:r>
            <a:r>
              <a:rPr lang="en-US" sz="1100" dirty="0" err="1">
                <a:solidFill>
                  <a:schemeClr val="accent2"/>
                </a:solidFill>
              </a:rPr>
              <a:t>Landing_Outcome</a:t>
            </a:r>
            <a:r>
              <a:rPr lang="en-US" sz="1100" dirty="0">
                <a:solidFill>
                  <a:schemeClr val="accent2"/>
                </a:solidFill>
              </a:rPr>
              <a:t> = 'Success (drone ship)' and PAYLOAD_MASS__KG_ &gt; 4000 and PAYLOAD_MASS__KG_ &lt; 6000)</a:t>
            </a:r>
            <a:endParaRPr lang="en-US" sz="1800" dirty="0">
              <a:solidFill>
                <a:schemeClr val="accent2"/>
              </a:solidFill>
            </a:endParaRPr>
          </a:p>
          <a:p>
            <a:pPr lvl="1">
              <a:lnSpc>
                <a:spcPct val="100000"/>
              </a:lnSpc>
              <a:spcBef>
                <a:spcPts val="1400"/>
              </a:spcBef>
            </a:pPr>
            <a:endParaRPr lang="en-US" sz="1800" dirty="0"/>
          </a:p>
          <a:p>
            <a:pPr lvl="1">
              <a:lnSpc>
                <a:spcPct val="100000"/>
              </a:lnSpc>
              <a:spcBef>
                <a:spcPts val="1400"/>
              </a:spcBef>
            </a:pPr>
            <a:endParaRPr lang="en-US" sz="1800" dirty="0">
              <a:latin typeface="Abadi" panose="020B0604020104020204" pitchFamily="34" charset="0"/>
            </a:endParaRPr>
          </a:p>
          <a:p>
            <a:pPr marL="0" indent="0">
              <a:lnSpc>
                <a:spcPct val="100000"/>
              </a:lnSpc>
              <a:spcBef>
                <a:spcPts val="1400"/>
              </a:spcBef>
              <a:buNone/>
            </a:pP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https://github.com/tsinmegn/Data-science-capstone-project</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2400"/>
            <a:ext cx="10515600" cy="5232400"/>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Markers indicating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Added blue circle at NASA Johnson Space Center’s coordinate with a popup label showing its name using its latitude and longitude coordinates</a:t>
            </a:r>
          </a:p>
          <a:p>
            <a:pPr>
              <a:lnSpc>
                <a:spcPct val="100000"/>
              </a:lnSpc>
              <a:spcBef>
                <a:spcPts val="1400"/>
              </a:spcBef>
            </a:pPr>
            <a:r>
              <a:rPr lang="en-US" sz="2200" dirty="0">
                <a:solidFill>
                  <a:schemeClr val="accent3">
                    <a:lumMod val="25000"/>
                  </a:schemeClr>
                </a:solidFill>
                <a:latin typeface="Abadi" panose="020B0604020104020204" pitchFamily="34" charset="0"/>
              </a:rPr>
              <a:t>Added red circles at all launch sites coordinates with a popup label showing its name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Colored markers of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Added colored markers of successful and unsuccessful launches at each launch site to show which launch site have higher success rates.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between a launch site to proximities</a:t>
            </a:r>
          </a:p>
          <a:p>
            <a:pPr>
              <a:lnSpc>
                <a:spcPct val="100000"/>
              </a:lnSpc>
              <a:spcBef>
                <a:spcPts val="1400"/>
              </a:spcBef>
            </a:pPr>
            <a:r>
              <a:rPr lang="en-US" sz="2200" dirty="0">
                <a:solidFill>
                  <a:schemeClr val="accent3">
                    <a:lumMod val="25000"/>
                  </a:schemeClr>
                </a:solidFill>
                <a:latin typeface="Abadi" panose="020B0604020104020204" pitchFamily="34" charset="0"/>
              </a:rPr>
              <a:t>Added colored lines to show distance between launch site CCAFS SLC-40 and its proximity to the nearest </a:t>
            </a:r>
            <a:r>
              <a:rPr lang="en-US" sz="2200" dirty="0" err="1">
                <a:solidFill>
                  <a:schemeClr val="accent3">
                    <a:lumMod val="25000"/>
                  </a:schemeClr>
                </a:solidFill>
                <a:latin typeface="Abadi" panose="020B0604020104020204" pitchFamily="34" charset="0"/>
              </a:rPr>
              <a:t>coastline,railway</a:t>
            </a:r>
            <a:r>
              <a:rPr lang="en-US" sz="2200" dirty="0">
                <a:solidFill>
                  <a:schemeClr val="accent3">
                    <a:lumMod val="25000"/>
                  </a:schemeClr>
                </a:solidFill>
                <a:latin typeface="Abadi" panose="020B0604020104020204" pitchFamily="34" charset="0"/>
              </a:rPr>
              <a:t>, highway, and city.</a:t>
            </a: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to the Notebook</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https://github.com/tsinmegn/Data-science-capstone-project</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Dropdown list with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Allow selection of launch sites or a specific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Pie chart showing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Allow user to see successful and unsuccessful launches as a percent of the total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Slider of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Allow user to select payload mass range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chart showing payload mass vs success rate by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Allow user to see the correlation between Payload and Launch Success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25000" lnSpcReduction="20000"/>
          </a:bodyPr>
          <a:lstStyle/>
          <a:p>
            <a:pPr>
              <a:lnSpc>
                <a:spcPct val="100000"/>
              </a:lnSpc>
              <a:spcBef>
                <a:spcPts val="1400"/>
              </a:spcBef>
            </a:pPr>
            <a:r>
              <a:rPr lang="en-US" sz="5600" dirty="0">
                <a:solidFill>
                  <a:schemeClr val="accent3">
                    <a:lumMod val="25000"/>
                  </a:schemeClr>
                </a:solidFill>
                <a:latin typeface="Abadi" panose="020B0604020104020204" pitchFamily="34" charset="0"/>
              </a:rPr>
              <a:t>Import the required libraries</a:t>
            </a:r>
          </a:p>
          <a:p>
            <a:pPr>
              <a:lnSpc>
                <a:spcPct val="100000"/>
              </a:lnSpc>
              <a:spcBef>
                <a:spcPts val="1400"/>
              </a:spcBef>
            </a:pPr>
            <a:r>
              <a:rPr lang="en-US" sz="5600" dirty="0">
                <a:solidFill>
                  <a:schemeClr val="accent3">
                    <a:lumMod val="25000"/>
                  </a:schemeClr>
                </a:solidFill>
                <a:latin typeface="Abadi" panose="020B0604020104020204" pitchFamily="34" charset="0"/>
              </a:rPr>
              <a:t>Acquire the data set </a:t>
            </a:r>
          </a:p>
          <a:p>
            <a:pPr>
              <a:lnSpc>
                <a:spcPct val="100000"/>
              </a:lnSpc>
              <a:spcBef>
                <a:spcPts val="1400"/>
              </a:spcBef>
            </a:pPr>
            <a:r>
              <a:rPr lang="en-US" sz="5600" dirty="0">
                <a:solidFill>
                  <a:schemeClr val="accent3">
                    <a:lumMod val="25000"/>
                  </a:schemeClr>
                </a:solidFill>
                <a:latin typeface="Abadi" panose="020B0604020104020204" pitchFamily="34" charset="0"/>
              </a:rPr>
              <a:t>Data preprocessing( EDA and visualization, One Hot Encoding to convert categorical variables to binary variables)</a:t>
            </a:r>
          </a:p>
          <a:p>
            <a:pPr>
              <a:lnSpc>
                <a:spcPct val="100000"/>
              </a:lnSpc>
              <a:spcBef>
                <a:spcPts val="1400"/>
              </a:spcBef>
            </a:pPr>
            <a:r>
              <a:rPr lang="en-US" sz="5600" dirty="0">
                <a:solidFill>
                  <a:schemeClr val="accent3">
                    <a:lumMod val="25000"/>
                  </a:schemeClr>
                </a:solidFill>
                <a:latin typeface="Abadi" panose="020B0604020104020204" pitchFamily="34" charset="0"/>
              </a:rPr>
              <a:t>Splitting the data into training data and test data</a:t>
            </a:r>
          </a:p>
          <a:p>
            <a:pPr>
              <a:lnSpc>
                <a:spcPct val="100000"/>
              </a:lnSpc>
              <a:spcBef>
                <a:spcPts val="1400"/>
              </a:spcBef>
            </a:pPr>
            <a:r>
              <a:rPr lang="en-US" sz="5600" dirty="0">
                <a:solidFill>
                  <a:schemeClr val="accent3">
                    <a:lumMod val="25000"/>
                  </a:schemeClr>
                </a:solidFill>
                <a:latin typeface="Abadi" panose="020B0604020104020204" pitchFamily="34" charset="0"/>
              </a:rPr>
              <a:t>Apply the machine learning model to the training data( Logistic Regression, KNN, Decision Trees, Support vector machines)</a:t>
            </a:r>
          </a:p>
          <a:p>
            <a:pPr>
              <a:lnSpc>
                <a:spcPct val="100000"/>
              </a:lnSpc>
              <a:spcBef>
                <a:spcPts val="1400"/>
              </a:spcBef>
            </a:pPr>
            <a:r>
              <a:rPr lang="en-US" sz="5600" dirty="0">
                <a:solidFill>
                  <a:schemeClr val="accent3">
                    <a:lumMod val="25000"/>
                  </a:schemeClr>
                </a:solidFill>
                <a:latin typeface="Abadi" panose="020B0604020104020204" pitchFamily="34" charset="0"/>
              </a:rPr>
              <a:t>Evaluate the accuracy of the models using (Accuracy Score, Jaccard Index, F1-Score ,LogLoss,R2-Score)</a:t>
            </a:r>
          </a:p>
          <a:p>
            <a:pPr>
              <a:lnSpc>
                <a:spcPct val="100000"/>
              </a:lnSpc>
              <a:spcBef>
                <a:spcPts val="1400"/>
              </a:spcBef>
            </a:pPr>
            <a:r>
              <a:rPr lang="en-US" sz="5600" dirty="0">
                <a:solidFill>
                  <a:schemeClr val="accent3">
                    <a:lumMod val="25000"/>
                  </a:schemeClr>
                </a:solidFill>
                <a:latin typeface="Abadi" panose="020B0604020104020204" pitchFamily="34" charset="0"/>
              </a:rPr>
              <a:t>Compare which models predict the success of landing. In our case Decision tree model has a slightly higher accuracy rate.</a:t>
            </a:r>
          </a:p>
          <a:p>
            <a:pPr>
              <a:lnSpc>
                <a:spcPct val="100000"/>
              </a:lnSpc>
              <a:spcBef>
                <a:spcPts val="1400"/>
              </a:spcBef>
            </a:pPr>
            <a:endParaRPr lang="en-US" sz="5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198646"/>
            <a:ext cx="11040989" cy="5570454"/>
          </a:xfrm>
          <a:prstGeom prst="rect">
            <a:avLst/>
          </a:prstGeom>
        </p:spPr>
        <p:txBody>
          <a:bodyPr>
            <a:normAutofit/>
          </a:bodyPr>
          <a:lstStyle/>
          <a:p>
            <a:pPr marL="0" indent="0">
              <a:lnSpc>
                <a:spcPct val="100000"/>
              </a:lnSpc>
              <a:spcBef>
                <a:spcPts val="1400"/>
              </a:spcBef>
              <a:buNone/>
            </a:pPr>
            <a:r>
              <a:rPr lang="en-CA" sz="1800" dirty="0">
                <a:solidFill>
                  <a:schemeClr val="accent3">
                    <a:lumMod val="25000"/>
                  </a:schemeClr>
                </a:solidFill>
                <a:latin typeface="Abadi" panose="020B0604020104020204" pitchFamily="34" charset="0"/>
              </a:rPr>
              <a:t>A scatter plot of Flight Number vs. Launch Site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1600" dirty="0">
                <a:solidFill>
                  <a:schemeClr val="accent3">
                    <a:lumMod val="25000"/>
                  </a:schemeClr>
                </a:solidFill>
                <a:latin typeface="Abadi" panose="020B0604020104020204" pitchFamily="34" charset="0"/>
              </a:rPr>
              <a:t>A scatter plot of Orbit type with payload mass</a:t>
            </a:r>
          </a:p>
          <a:p>
            <a:pPr>
              <a:lnSpc>
                <a:spcPct val="100000"/>
              </a:lnSpc>
              <a:spcBef>
                <a:spcPts val="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3426E47-8A59-4437-AB8B-5D8135E3831D}"/>
              </a:ext>
            </a:extLst>
          </p:cNvPr>
          <p:cNvPicPr>
            <a:picLocks noChangeAspect="1"/>
          </p:cNvPicPr>
          <p:nvPr/>
        </p:nvPicPr>
        <p:blipFill>
          <a:blip r:embed="rId3"/>
          <a:stretch>
            <a:fillRect/>
          </a:stretch>
        </p:blipFill>
        <p:spPr>
          <a:xfrm>
            <a:off x="770011" y="1574036"/>
            <a:ext cx="5325989" cy="1924319"/>
          </a:xfrm>
          <a:prstGeom prst="rect">
            <a:avLst/>
          </a:prstGeom>
        </p:spPr>
      </p:pic>
      <p:pic>
        <p:nvPicPr>
          <p:cNvPr id="6" name="Picture 5">
            <a:extLst>
              <a:ext uri="{FF2B5EF4-FFF2-40B4-BE49-F238E27FC236}">
                <a16:creationId xmlns:a16="http://schemas.microsoft.com/office/drawing/2014/main" id="{D2215BBF-B5BF-40C5-BB2E-FE38AF7EFA7A}"/>
              </a:ext>
            </a:extLst>
          </p:cNvPr>
          <p:cNvPicPr>
            <a:picLocks noChangeAspect="1"/>
          </p:cNvPicPr>
          <p:nvPr/>
        </p:nvPicPr>
        <p:blipFill>
          <a:blip r:embed="rId4"/>
          <a:stretch>
            <a:fillRect/>
          </a:stretch>
        </p:blipFill>
        <p:spPr>
          <a:xfrm>
            <a:off x="770009" y="4368800"/>
            <a:ext cx="4424291" cy="2400300"/>
          </a:xfrm>
          <a:prstGeom prst="rect">
            <a:avLst/>
          </a:prstGeom>
        </p:spPr>
      </p:pic>
      <p:pic>
        <p:nvPicPr>
          <p:cNvPr id="11" name="Picture 10">
            <a:extLst>
              <a:ext uri="{FF2B5EF4-FFF2-40B4-BE49-F238E27FC236}">
                <a16:creationId xmlns:a16="http://schemas.microsoft.com/office/drawing/2014/main" id="{A63C3E87-CD35-47FD-AE3B-4EDF03FA2BF8}"/>
              </a:ext>
            </a:extLst>
          </p:cNvPr>
          <p:cNvPicPr>
            <a:picLocks noChangeAspect="1"/>
          </p:cNvPicPr>
          <p:nvPr/>
        </p:nvPicPr>
        <p:blipFill>
          <a:blip r:embed="rId5"/>
          <a:stretch>
            <a:fillRect/>
          </a:stretch>
        </p:blipFill>
        <p:spPr>
          <a:xfrm>
            <a:off x="6290504" y="1574036"/>
            <a:ext cx="4172532" cy="2038074"/>
          </a:xfrm>
          <a:prstGeom prst="rect">
            <a:avLst/>
          </a:prstGeom>
        </p:spPr>
      </p:pic>
      <p:sp>
        <p:nvSpPr>
          <p:cNvPr id="12" name="TextBox 11">
            <a:extLst>
              <a:ext uri="{FF2B5EF4-FFF2-40B4-BE49-F238E27FC236}">
                <a16:creationId xmlns:a16="http://schemas.microsoft.com/office/drawing/2014/main" id="{8172E6CE-8489-4FBA-B724-7B0790E17EEF}"/>
              </a:ext>
            </a:extLst>
          </p:cNvPr>
          <p:cNvSpPr txBox="1"/>
          <p:nvPr/>
        </p:nvSpPr>
        <p:spPr>
          <a:xfrm>
            <a:off x="10494548" y="1684983"/>
            <a:ext cx="1413703" cy="1615827"/>
          </a:xfrm>
          <a:prstGeom prst="rect">
            <a:avLst/>
          </a:prstGeom>
          <a:noFill/>
        </p:spPr>
        <p:txBody>
          <a:bodyPr wrap="square" rtlCol="0">
            <a:spAutoFit/>
          </a:bodyPr>
          <a:lstStyle/>
          <a:p>
            <a:r>
              <a:rPr lang="en-US" sz="1100" dirty="0"/>
              <a:t>LEO orbit the Success appears related to the number of flights; on the other hand, there seems to be no relationship between flight number when in GTO orbit.</a:t>
            </a:r>
          </a:p>
        </p:txBody>
      </p:sp>
      <p:sp>
        <p:nvSpPr>
          <p:cNvPr id="13" name="TextBox 12">
            <a:extLst>
              <a:ext uri="{FF2B5EF4-FFF2-40B4-BE49-F238E27FC236}">
                <a16:creationId xmlns:a16="http://schemas.microsoft.com/office/drawing/2014/main" id="{BCB013D2-3036-4659-A02C-69EE0D16441A}"/>
              </a:ext>
            </a:extLst>
          </p:cNvPr>
          <p:cNvSpPr txBox="1"/>
          <p:nvPr/>
        </p:nvSpPr>
        <p:spPr>
          <a:xfrm>
            <a:off x="1178754" y="3873132"/>
            <a:ext cx="3606800" cy="769441"/>
          </a:xfrm>
          <a:prstGeom prst="rect">
            <a:avLst/>
          </a:prstGeom>
          <a:noFill/>
        </p:spPr>
        <p:txBody>
          <a:bodyPr wrap="square" rtlCol="0">
            <a:spAutoFit/>
          </a:bodyPr>
          <a:lstStyle/>
          <a:p>
            <a:r>
              <a:rPr lang="en-US" sz="1200" dirty="0"/>
              <a:t>With heavy payloads the successful landing or positive landing rate are </a:t>
            </a:r>
            <a:r>
              <a:rPr lang="en-US" sz="1400" dirty="0"/>
              <a:t>more for Polar, LEO and ISS.</a:t>
            </a:r>
            <a:endParaRPr lang="en-US" sz="1200" dirty="0">
              <a:solidFill>
                <a:schemeClr val="accent3">
                  <a:lumMod val="25000"/>
                </a:schemeClr>
              </a:solidFill>
              <a:latin typeface="Abadi" panose="020B0604020104020204" pitchFamily="34" charset="0"/>
            </a:endParaRPr>
          </a:p>
          <a:p>
            <a:endParaRPr lang="en-US" dirty="0"/>
          </a:p>
        </p:txBody>
      </p:sp>
      <p:pic>
        <p:nvPicPr>
          <p:cNvPr id="14" name="Picture 13">
            <a:extLst>
              <a:ext uri="{FF2B5EF4-FFF2-40B4-BE49-F238E27FC236}">
                <a16:creationId xmlns:a16="http://schemas.microsoft.com/office/drawing/2014/main" id="{64418A8A-DE70-45AE-B7FF-43DF12429A01}"/>
              </a:ext>
            </a:extLst>
          </p:cNvPr>
          <p:cNvPicPr>
            <a:picLocks noChangeAspect="1"/>
          </p:cNvPicPr>
          <p:nvPr/>
        </p:nvPicPr>
        <p:blipFill>
          <a:blip r:embed="rId6"/>
          <a:stretch>
            <a:fillRect/>
          </a:stretch>
        </p:blipFill>
        <p:spPr>
          <a:xfrm>
            <a:off x="6322016" y="4087555"/>
            <a:ext cx="4172532" cy="2695951"/>
          </a:xfrm>
          <a:prstGeom prst="rect">
            <a:avLst/>
          </a:prstGeom>
        </p:spPr>
      </p:pic>
      <p:sp>
        <p:nvSpPr>
          <p:cNvPr id="15" name="TextBox 14">
            <a:extLst>
              <a:ext uri="{FF2B5EF4-FFF2-40B4-BE49-F238E27FC236}">
                <a16:creationId xmlns:a16="http://schemas.microsoft.com/office/drawing/2014/main" id="{94A4A45A-9EDC-4DFA-9959-763067C725D8}"/>
              </a:ext>
            </a:extLst>
          </p:cNvPr>
          <p:cNvSpPr txBox="1"/>
          <p:nvPr/>
        </p:nvSpPr>
        <p:spPr>
          <a:xfrm>
            <a:off x="10494548" y="4368800"/>
            <a:ext cx="1536355" cy="646331"/>
          </a:xfrm>
          <a:prstGeom prst="rect">
            <a:avLst/>
          </a:prstGeom>
          <a:noFill/>
        </p:spPr>
        <p:txBody>
          <a:bodyPr wrap="square" rtlCol="0">
            <a:spAutoFit/>
          </a:bodyPr>
          <a:lstStyle/>
          <a:p>
            <a:r>
              <a:rPr lang="en-US" sz="1200" dirty="0"/>
              <a:t>The success rate since 2013 kept increasing till 2020</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6F947E09-4ADC-4967-85A7-D077C04F4314}"/>
              </a:ext>
            </a:extLst>
          </p:cNvPr>
          <p:cNvPicPr>
            <a:picLocks noChangeAspect="1"/>
          </p:cNvPicPr>
          <p:nvPr/>
        </p:nvPicPr>
        <p:blipFill>
          <a:blip r:embed="rId3"/>
          <a:stretch>
            <a:fillRect/>
          </a:stretch>
        </p:blipFill>
        <p:spPr>
          <a:xfrm>
            <a:off x="6350000" y="1817132"/>
            <a:ext cx="5257800" cy="3114929"/>
          </a:xfrm>
          <a:prstGeom prst="rect">
            <a:avLst/>
          </a:prstGeom>
        </p:spPr>
      </p:pic>
      <p:sp>
        <p:nvSpPr>
          <p:cNvPr id="7" name="TextBox 6">
            <a:extLst>
              <a:ext uri="{FF2B5EF4-FFF2-40B4-BE49-F238E27FC236}">
                <a16:creationId xmlns:a16="http://schemas.microsoft.com/office/drawing/2014/main" id="{E81283E6-E520-4E13-A2C7-F4B3D7C5B39C}"/>
              </a:ext>
            </a:extLst>
          </p:cNvPr>
          <p:cNvSpPr txBox="1"/>
          <p:nvPr/>
        </p:nvSpPr>
        <p:spPr>
          <a:xfrm>
            <a:off x="6197600" y="1447800"/>
            <a:ext cx="5088011" cy="369332"/>
          </a:xfrm>
          <a:prstGeom prst="rect">
            <a:avLst/>
          </a:prstGeom>
          <a:noFill/>
        </p:spPr>
        <p:txBody>
          <a:bodyPr wrap="square" rtlCol="0">
            <a:spAutoFit/>
          </a:bodyPr>
          <a:lstStyle/>
          <a:p>
            <a:pPr algn="ctr"/>
            <a:r>
              <a:rPr lang="en-US" dirty="0"/>
              <a:t>Payload Vs Launch Site scatter plot</a:t>
            </a:r>
          </a:p>
        </p:txBody>
      </p:sp>
      <p:sp>
        <p:nvSpPr>
          <p:cNvPr id="8" name="TextBox 7">
            <a:extLst>
              <a:ext uri="{FF2B5EF4-FFF2-40B4-BE49-F238E27FC236}">
                <a16:creationId xmlns:a16="http://schemas.microsoft.com/office/drawing/2014/main" id="{99E0F700-7F50-4A7B-9E55-6608AE3A9C6C}"/>
              </a:ext>
            </a:extLst>
          </p:cNvPr>
          <p:cNvSpPr txBox="1"/>
          <p:nvPr/>
        </p:nvSpPr>
        <p:spPr>
          <a:xfrm>
            <a:off x="584200" y="1817132"/>
            <a:ext cx="5257800" cy="646331"/>
          </a:xfrm>
          <a:prstGeom prst="rect">
            <a:avLst/>
          </a:prstGeom>
          <a:noFill/>
        </p:spPr>
        <p:txBody>
          <a:bodyPr wrap="square" rtlCol="0">
            <a:spAutoFit/>
          </a:bodyPr>
          <a:lstStyle/>
          <a:p>
            <a:r>
              <a:rPr lang="en-US" dirty="0"/>
              <a:t>VAFB-SLC launch site  there are no rockets launched for heavy payload mass (greater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577" y="1308885"/>
            <a:ext cx="9070675" cy="15464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GEO,HEO and SSO have higher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E3ADFEA-779B-4ABF-BFFE-5C10A0663B07}"/>
              </a:ext>
            </a:extLst>
          </p:cNvPr>
          <p:cNvPicPr>
            <a:picLocks noChangeAspect="1"/>
          </p:cNvPicPr>
          <p:nvPr/>
        </p:nvPicPr>
        <p:blipFill>
          <a:blip r:embed="rId3"/>
          <a:stretch>
            <a:fillRect/>
          </a:stretch>
        </p:blipFill>
        <p:spPr>
          <a:xfrm>
            <a:off x="770011" y="1837062"/>
            <a:ext cx="9982200" cy="50209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31268" y="1398885"/>
            <a:ext cx="9462560" cy="763744"/>
          </a:xfrm>
          <a:prstGeom prst="rect">
            <a:avLst/>
          </a:prstGeom>
        </p:spPr>
        <p:txBody>
          <a:bodyPr>
            <a:normAutofit/>
          </a:bodyPr>
          <a:lstStyle/>
          <a:p>
            <a:pPr marL="0" indent="0">
              <a:lnSpc>
                <a:spcPct val="100000"/>
              </a:lnSpc>
              <a:spcBef>
                <a:spcPts val="1400"/>
              </a:spcBef>
              <a:buNone/>
            </a:pPr>
            <a:r>
              <a:rPr lang="en-US" sz="2000" dirty="0"/>
              <a:t>The LEO orbit the Success appears related to the number of flights; on the other hand, there seems to be no relationship between flight number when in GTO orbit.</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FF90FB43-C355-45CE-9998-F5CE60296C80}"/>
              </a:ext>
            </a:extLst>
          </p:cNvPr>
          <p:cNvPicPr>
            <a:picLocks noChangeAspect="1"/>
          </p:cNvPicPr>
          <p:nvPr/>
        </p:nvPicPr>
        <p:blipFill>
          <a:blip r:embed="rId3"/>
          <a:stretch>
            <a:fillRect/>
          </a:stretch>
        </p:blipFill>
        <p:spPr>
          <a:xfrm>
            <a:off x="770011" y="2351314"/>
            <a:ext cx="9868960" cy="407589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1343"/>
            <a:ext cx="3932238" cy="3811588"/>
          </a:xfrm>
          <a:prstGeom prst="rect">
            <a:avLst/>
          </a:prstGeom>
        </p:spPr>
        <p:txBody>
          <a:bodyPr>
            <a:normAutofit fontScale="92500" lnSpcReduction="10000"/>
          </a:bodyPr>
          <a:lstStyle/>
          <a:p>
            <a:r>
              <a:rPr lang="en-US" sz="2400" dirty="0">
                <a:solidFill>
                  <a:srgbClr val="000000"/>
                </a:solidFill>
                <a:latin typeface="Helvetica Neue"/>
              </a:rPr>
              <a:t>With heavy payloads the successful landing or positive landing rate are more for Polar, LEO and ISS.</a:t>
            </a:r>
          </a:p>
          <a:p>
            <a:r>
              <a:rPr lang="en-US" sz="2400" dirty="0">
                <a:solidFill>
                  <a:srgbClr val="000000"/>
                </a:solidFill>
                <a:latin typeface="Helvetica Neue"/>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2FF01699-FBD8-4EBD-BEBB-FDB4C849F435}"/>
              </a:ext>
            </a:extLst>
          </p:cNvPr>
          <p:cNvPicPr>
            <a:picLocks noChangeAspect="1"/>
          </p:cNvPicPr>
          <p:nvPr/>
        </p:nvPicPr>
        <p:blipFill>
          <a:blip r:embed="rId4"/>
          <a:stretch>
            <a:fillRect/>
          </a:stretch>
        </p:blipFill>
        <p:spPr>
          <a:xfrm>
            <a:off x="6131229" y="1358082"/>
            <a:ext cx="5990018" cy="496126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0828"/>
            <a:ext cx="9607703" cy="658929"/>
          </a:xfrm>
          <a:prstGeom prst="rect">
            <a:avLst/>
          </a:prstGeom>
        </p:spPr>
        <p:txBody>
          <a:bodyPr>
            <a:normAutofit/>
          </a:bodyPr>
          <a:lstStyle/>
          <a:p>
            <a:pPr marL="0" indent="0">
              <a:lnSpc>
                <a:spcPct val="100000"/>
              </a:lnSpc>
              <a:spcBef>
                <a:spcPts val="1400"/>
              </a:spcBef>
              <a:buNone/>
            </a:pPr>
            <a:r>
              <a:rPr lang="en-US" sz="2400" dirty="0">
                <a:solidFill>
                  <a:srgbClr val="000000"/>
                </a:solidFill>
                <a:latin typeface="Helvetica Neue"/>
              </a:rPr>
              <a:t>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F58D3D83-2FBE-464F-9A08-33571F28813D}"/>
              </a:ext>
            </a:extLst>
          </p:cNvPr>
          <p:cNvPicPr>
            <a:picLocks noChangeAspect="1"/>
          </p:cNvPicPr>
          <p:nvPr/>
        </p:nvPicPr>
        <p:blipFill>
          <a:blip r:embed="rId3"/>
          <a:stretch>
            <a:fillRect/>
          </a:stretch>
        </p:blipFill>
        <p:spPr>
          <a:xfrm>
            <a:off x="566057" y="2118160"/>
            <a:ext cx="10189029" cy="430905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CCAFS LC-40</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VAFB SLC-4E</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KSC LC-39A</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CCAFS SLC-40</a:t>
            </a:r>
          </a:p>
          <a:p>
            <a:pPr marL="914400" lvl="1" indent="-4572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Rectangle: Rounded Corners 1">
            <a:extLst>
              <a:ext uri="{FF2B5EF4-FFF2-40B4-BE49-F238E27FC236}">
                <a16:creationId xmlns:a16="http://schemas.microsoft.com/office/drawing/2014/main" id="{9A73247E-25FD-418C-B623-4353CE20C21A}"/>
              </a:ext>
            </a:extLst>
          </p:cNvPr>
          <p:cNvSpPr/>
          <p:nvPr/>
        </p:nvSpPr>
        <p:spPr>
          <a:xfrm>
            <a:off x="1175657" y="4528457"/>
            <a:ext cx="8650514" cy="769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84E6AA-3AD0-4F16-B779-833E1B080036}"/>
              </a:ext>
            </a:extLst>
          </p:cNvPr>
          <p:cNvPicPr>
            <a:picLocks noChangeAspect="1"/>
          </p:cNvPicPr>
          <p:nvPr/>
        </p:nvPicPr>
        <p:blipFill>
          <a:blip r:embed="rId3"/>
          <a:stretch>
            <a:fillRect/>
          </a:stretch>
        </p:blipFill>
        <p:spPr>
          <a:xfrm>
            <a:off x="2645391" y="4718005"/>
            <a:ext cx="4172532" cy="31436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5530FAF2-A91D-41C8-87E7-F26FDB9A8A60}"/>
              </a:ext>
            </a:extLst>
          </p:cNvPr>
          <p:cNvPicPr>
            <a:picLocks noChangeAspect="1"/>
          </p:cNvPicPr>
          <p:nvPr/>
        </p:nvPicPr>
        <p:blipFill>
          <a:blip r:embed="rId3"/>
          <a:stretch>
            <a:fillRect/>
          </a:stretch>
        </p:blipFill>
        <p:spPr>
          <a:xfrm>
            <a:off x="3468914" y="2391347"/>
            <a:ext cx="2627086" cy="1730710"/>
          </a:xfrm>
          <a:prstGeom prst="rect">
            <a:avLst/>
          </a:prstGeom>
        </p:spPr>
      </p:pic>
      <p:sp>
        <p:nvSpPr>
          <p:cNvPr id="6" name="Rectangle: Rounded Corners 5">
            <a:extLst>
              <a:ext uri="{FF2B5EF4-FFF2-40B4-BE49-F238E27FC236}">
                <a16:creationId xmlns:a16="http://schemas.microsoft.com/office/drawing/2014/main" id="{2DE4F40C-9739-40F1-AC08-C6D2A66A5559}"/>
              </a:ext>
            </a:extLst>
          </p:cNvPr>
          <p:cNvSpPr/>
          <p:nvPr/>
        </p:nvSpPr>
        <p:spPr>
          <a:xfrm>
            <a:off x="1219199" y="4746171"/>
            <a:ext cx="8389257" cy="541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1A22F6-A68A-4221-B3AA-A795FE63AD99}"/>
              </a:ext>
            </a:extLst>
          </p:cNvPr>
          <p:cNvPicPr>
            <a:picLocks noChangeAspect="1"/>
          </p:cNvPicPr>
          <p:nvPr/>
        </p:nvPicPr>
        <p:blipFill>
          <a:blip r:embed="rId4"/>
          <a:stretch>
            <a:fillRect/>
          </a:stretch>
        </p:blipFill>
        <p:spPr>
          <a:xfrm>
            <a:off x="2460665" y="4916882"/>
            <a:ext cx="5906324" cy="20005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a:t>
            </a:r>
            <a:r>
              <a:rPr lang="en-US" sz="3200" b="1" dirty="0">
                <a:solidFill>
                  <a:schemeClr val="accent3">
                    <a:lumMod val="25000"/>
                  </a:schemeClr>
                </a:solidFill>
                <a:latin typeface="Abadi" panose="020B0604020104020204" pitchFamily="34" charset="0"/>
              </a:rPr>
              <a:t>45596</a:t>
            </a:r>
            <a:r>
              <a:rPr lang="en-US" sz="2200" dirty="0">
                <a:solidFill>
                  <a:schemeClr val="accent3">
                    <a:lumMod val="25000"/>
                  </a:schemeClr>
                </a:solidFill>
                <a:latin typeface="Abadi" panose="020B0604020104020204" pitchFamily="34" charset="0"/>
              </a:rPr>
              <a:t> Kg.</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Rectangle: Rounded Corners 1">
            <a:extLst>
              <a:ext uri="{FF2B5EF4-FFF2-40B4-BE49-F238E27FC236}">
                <a16:creationId xmlns:a16="http://schemas.microsoft.com/office/drawing/2014/main" id="{1E20BE6D-90D9-48FD-98A3-E92BDEFDED4A}"/>
              </a:ext>
            </a:extLst>
          </p:cNvPr>
          <p:cNvSpPr/>
          <p:nvPr/>
        </p:nvSpPr>
        <p:spPr>
          <a:xfrm>
            <a:off x="1248229" y="3429000"/>
            <a:ext cx="7466543" cy="867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DE6326E-F0AE-454F-A69C-6C2571C4B846}"/>
              </a:ext>
            </a:extLst>
          </p:cNvPr>
          <p:cNvPicPr>
            <a:picLocks noChangeAspect="1"/>
          </p:cNvPicPr>
          <p:nvPr/>
        </p:nvPicPr>
        <p:blipFill>
          <a:blip r:embed="rId3"/>
          <a:stretch>
            <a:fillRect/>
          </a:stretch>
        </p:blipFill>
        <p:spPr>
          <a:xfrm>
            <a:off x="1676401" y="3812601"/>
            <a:ext cx="6049219" cy="2000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v1.1is </a:t>
            </a:r>
            <a:r>
              <a:rPr lang="en-US" b="1" dirty="0">
                <a:solidFill>
                  <a:schemeClr val="accent3">
                    <a:lumMod val="25000"/>
                  </a:schemeClr>
                </a:solidFill>
                <a:latin typeface="Abadi" panose="020B0604020104020204" pitchFamily="34" charset="0"/>
              </a:rPr>
              <a:t>2928.4Kg</a:t>
            </a: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ectangle: Rounded Corners 1">
            <a:extLst>
              <a:ext uri="{FF2B5EF4-FFF2-40B4-BE49-F238E27FC236}">
                <a16:creationId xmlns:a16="http://schemas.microsoft.com/office/drawing/2014/main" id="{D40F1783-ADD7-4B1D-819C-7137BE89230D}"/>
              </a:ext>
            </a:extLst>
          </p:cNvPr>
          <p:cNvSpPr/>
          <p:nvPr/>
        </p:nvSpPr>
        <p:spPr>
          <a:xfrm>
            <a:off x="1059543" y="3429000"/>
            <a:ext cx="8650514" cy="968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B269594-29DD-44F6-9092-B3D4DE704289}"/>
              </a:ext>
            </a:extLst>
          </p:cNvPr>
          <p:cNvPicPr>
            <a:picLocks noChangeAspect="1"/>
          </p:cNvPicPr>
          <p:nvPr/>
        </p:nvPicPr>
        <p:blipFill>
          <a:blip r:embed="rId3"/>
          <a:stretch>
            <a:fillRect/>
          </a:stretch>
        </p:blipFill>
        <p:spPr>
          <a:xfrm>
            <a:off x="2007063" y="3782188"/>
            <a:ext cx="6363588" cy="21910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had taken place on 2015-12-22</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Rectangle: Rounded Corners 1">
            <a:extLst>
              <a:ext uri="{FF2B5EF4-FFF2-40B4-BE49-F238E27FC236}">
                <a16:creationId xmlns:a16="http://schemas.microsoft.com/office/drawing/2014/main" id="{B5C8B96E-DBD5-4257-85EC-A32AF5A46BC1}"/>
              </a:ext>
            </a:extLst>
          </p:cNvPr>
          <p:cNvSpPr/>
          <p:nvPr/>
        </p:nvSpPr>
        <p:spPr>
          <a:xfrm>
            <a:off x="1016000" y="3429000"/>
            <a:ext cx="8432800" cy="939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C14037-1863-4B57-BAAD-8A54BD654887}"/>
              </a:ext>
            </a:extLst>
          </p:cNvPr>
          <p:cNvPicPr>
            <a:picLocks noChangeAspect="1"/>
          </p:cNvPicPr>
          <p:nvPr/>
        </p:nvPicPr>
        <p:blipFill>
          <a:blip r:embed="rId3"/>
          <a:stretch>
            <a:fillRect/>
          </a:stretch>
        </p:blipFill>
        <p:spPr>
          <a:xfrm>
            <a:off x="1839292" y="3804870"/>
            <a:ext cx="5639587" cy="20005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2E3ED4C1-D6F4-4933-9BFE-3D4C0594B4F9}"/>
              </a:ext>
            </a:extLst>
          </p:cNvPr>
          <p:cNvPicPr>
            <a:picLocks noChangeAspect="1"/>
          </p:cNvPicPr>
          <p:nvPr/>
        </p:nvPicPr>
        <p:blipFill>
          <a:blip r:embed="rId3"/>
          <a:stretch>
            <a:fillRect/>
          </a:stretch>
        </p:blipFill>
        <p:spPr>
          <a:xfrm>
            <a:off x="1059544" y="2726105"/>
            <a:ext cx="1843314" cy="1661062"/>
          </a:xfrm>
          <a:prstGeom prst="rect">
            <a:avLst/>
          </a:prstGeom>
        </p:spPr>
      </p:pic>
      <p:sp>
        <p:nvSpPr>
          <p:cNvPr id="3" name="Rectangle: Rounded Corners 2">
            <a:extLst>
              <a:ext uri="{FF2B5EF4-FFF2-40B4-BE49-F238E27FC236}">
                <a16:creationId xmlns:a16="http://schemas.microsoft.com/office/drawing/2014/main" id="{E34C6594-CFD5-426E-A0CF-1BE5DAC3F49D}"/>
              </a:ext>
            </a:extLst>
          </p:cNvPr>
          <p:cNvSpPr/>
          <p:nvPr/>
        </p:nvSpPr>
        <p:spPr>
          <a:xfrm>
            <a:off x="1059544" y="4601029"/>
            <a:ext cx="7655228" cy="694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A82261-92FC-43AA-956E-2B7A2AFE5015}"/>
              </a:ext>
            </a:extLst>
          </p:cNvPr>
          <p:cNvPicPr>
            <a:picLocks noChangeAspect="1"/>
          </p:cNvPicPr>
          <p:nvPr/>
        </p:nvPicPr>
        <p:blipFill>
          <a:blip r:embed="rId4"/>
          <a:stretch>
            <a:fillRect/>
          </a:stretch>
        </p:blipFill>
        <p:spPr>
          <a:xfrm>
            <a:off x="1211005" y="4807857"/>
            <a:ext cx="6954220" cy="36200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63603" y="1427672"/>
            <a:ext cx="10712397" cy="51636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600" dirty="0">
                <a:solidFill>
                  <a:schemeClr val="accent3">
                    <a:lumMod val="25000"/>
                  </a:schemeClr>
                </a:solidFill>
                <a:latin typeface="Abadi" panose="020B0604020104020204" pitchFamily="34" charset="0"/>
              </a:rPr>
              <a:t>The research aims to predict if the Falcon 9 first stage will land successfully using machine learning algorithm. It also aims to determine which machine learning algorithms or models  are more accurate in predicting the landing outcome. The data was downloaded from the Wikipedia page and it was re formatted, cleaned and transformed to make it suitable for further analysis. Exploratory data analysis was performed to understands fully the data set and finally predictive analysis was performed.</a:t>
            </a:r>
          </a:p>
          <a:p>
            <a:pPr>
              <a:lnSpc>
                <a:spcPct val="100000"/>
              </a:lnSpc>
              <a:spcBef>
                <a:spcPts val="1400"/>
              </a:spcBef>
            </a:pPr>
            <a:r>
              <a:rPr lang="en-US" sz="1600" dirty="0">
                <a:solidFill>
                  <a:schemeClr val="accent3">
                    <a:lumMod val="25000"/>
                  </a:schemeClr>
                </a:solidFill>
                <a:latin typeface="Abadi" panose="020B0604020104020204" pitchFamily="34" charset="0"/>
              </a:rPr>
              <a:t>The research used  four machine learning models to predict the landing outcome and  compared the accuracy of each model. The machine learning models used in this research are logistic regression, support vector machine (SVM), decision tree and K-nearest neighbor(KNN).</a:t>
            </a:r>
          </a:p>
          <a:p>
            <a:pPr>
              <a:lnSpc>
                <a:spcPct val="100000"/>
              </a:lnSpc>
              <a:spcBef>
                <a:spcPts val="1400"/>
              </a:spcBef>
              <a:buFont typeface="Wingdings" panose="05000000000000000000" pitchFamily="2" charset="2"/>
              <a:buChar char="v"/>
            </a:pPr>
            <a:r>
              <a:rPr lang="en-US" sz="16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600" dirty="0">
                <a:solidFill>
                  <a:schemeClr val="accent3">
                    <a:lumMod val="25000"/>
                  </a:schemeClr>
                </a:solidFill>
                <a:latin typeface="Abadi" panose="020B0604020104020204" pitchFamily="34" charset="0"/>
              </a:rPr>
              <a:t>The landing success rate has been improved overtime</a:t>
            </a:r>
          </a:p>
          <a:p>
            <a:pPr>
              <a:lnSpc>
                <a:spcPct val="100000"/>
              </a:lnSpc>
              <a:spcBef>
                <a:spcPts val="1400"/>
              </a:spcBef>
            </a:pPr>
            <a:r>
              <a:rPr lang="en-US" sz="1600" dirty="0">
                <a:solidFill>
                  <a:schemeClr val="accent3">
                    <a:lumMod val="25000"/>
                  </a:schemeClr>
                </a:solidFill>
                <a:latin typeface="Abadi" panose="020B0604020104020204" pitchFamily="34" charset="0"/>
              </a:rPr>
              <a:t>KSC LC-39A has the highest success rate among landing sites</a:t>
            </a:r>
          </a:p>
          <a:p>
            <a:pPr>
              <a:lnSpc>
                <a:spcPct val="100000"/>
              </a:lnSpc>
              <a:spcBef>
                <a:spcPts val="1400"/>
              </a:spcBef>
            </a:pPr>
            <a:r>
              <a:rPr lang="en-US" sz="1600" dirty="0">
                <a:solidFill>
                  <a:schemeClr val="accent3">
                    <a:lumMod val="25000"/>
                  </a:schemeClr>
                </a:solidFill>
                <a:latin typeface="Abadi" panose="020B0604020104020204" pitchFamily="34" charset="0"/>
              </a:rPr>
              <a:t>All models performed similarly on the test set while the decision tree model has a higher accuracy rate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1400" dirty="0">
                <a:solidFill>
                  <a:schemeClr val="accent3">
                    <a:lumMod val="25000"/>
                  </a:schemeClr>
                </a:solidFill>
                <a:latin typeface="Abadi" panose="020B0604020104020204" pitchFamily="34" charset="0"/>
              </a:rPr>
              <a:t>Orbits ES-L1, GEO,HEO, and SSO have a 100%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The total number of successful and failure mission outcomes are 98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ectangle: Rounded Corners 1">
            <a:extLst>
              <a:ext uri="{FF2B5EF4-FFF2-40B4-BE49-F238E27FC236}">
                <a16:creationId xmlns:a16="http://schemas.microsoft.com/office/drawing/2014/main" id="{5281B022-FE83-4EF6-A9C4-2208952C92AF}"/>
              </a:ext>
            </a:extLst>
          </p:cNvPr>
          <p:cNvSpPr/>
          <p:nvPr/>
        </p:nvSpPr>
        <p:spPr>
          <a:xfrm>
            <a:off x="1059543" y="3033486"/>
            <a:ext cx="9129486" cy="943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717C0E-5E3C-4634-9F03-A63954DD9EB5}"/>
              </a:ext>
            </a:extLst>
          </p:cNvPr>
          <p:cNvPicPr>
            <a:picLocks noChangeAspect="1"/>
          </p:cNvPicPr>
          <p:nvPr/>
        </p:nvPicPr>
        <p:blipFill>
          <a:blip r:embed="rId3"/>
          <a:stretch>
            <a:fillRect/>
          </a:stretch>
        </p:blipFill>
        <p:spPr>
          <a:xfrm>
            <a:off x="1215436" y="3426446"/>
            <a:ext cx="8440328" cy="20957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3371"/>
            <a:ext cx="9745589" cy="50338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C70E8783-172C-4C14-A399-3794F024D6CE}"/>
              </a:ext>
            </a:extLst>
          </p:cNvPr>
          <p:cNvPicPr>
            <a:picLocks noChangeAspect="1"/>
          </p:cNvPicPr>
          <p:nvPr/>
        </p:nvPicPr>
        <p:blipFill>
          <a:blip r:embed="rId3"/>
          <a:stretch>
            <a:fillRect/>
          </a:stretch>
        </p:blipFill>
        <p:spPr>
          <a:xfrm>
            <a:off x="1045841" y="1896271"/>
            <a:ext cx="2466615" cy="3568358"/>
          </a:xfrm>
          <a:prstGeom prst="rect">
            <a:avLst/>
          </a:prstGeom>
        </p:spPr>
      </p:pic>
      <p:sp>
        <p:nvSpPr>
          <p:cNvPr id="6" name="Rectangle: Rounded Corners 5">
            <a:extLst>
              <a:ext uri="{FF2B5EF4-FFF2-40B4-BE49-F238E27FC236}">
                <a16:creationId xmlns:a16="http://schemas.microsoft.com/office/drawing/2014/main" id="{A0086106-8F1E-4A76-B914-552581620A44}"/>
              </a:ext>
            </a:extLst>
          </p:cNvPr>
          <p:cNvSpPr/>
          <p:nvPr/>
        </p:nvSpPr>
        <p:spPr>
          <a:xfrm>
            <a:off x="928914" y="5660571"/>
            <a:ext cx="8781143" cy="766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407A25-A472-4573-A067-1EF326F85793}"/>
              </a:ext>
            </a:extLst>
          </p:cNvPr>
          <p:cNvPicPr>
            <a:picLocks noChangeAspect="1"/>
          </p:cNvPicPr>
          <p:nvPr/>
        </p:nvPicPr>
        <p:blipFill>
          <a:blip r:embed="rId4"/>
          <a:stretch>
            <a:fillRect/>
          </a:stretch>
        </p:blipFill>
        <p:spPr>
          <a:xfrm>
            <a:off x="985005" y="5860683"/>
            <a:ext cx="8668960" cy="2572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862D97FD-D831-409A-88C7-9699847C2300}"/>
              </a:ext>
            </a:extLst>
          </p:cNvPr>
          <p:cNvPicPr>
            <a:picLocks noChangeAspect="1"/>
          </p:cNvPicPr>
          <p:nvPr/>
        </p:nvPicPr>
        <p:blipFill>
          <a:blip r:embed="rId3"/>
          <a:stretch>
            <a:fillRect/>
          </a:stretch>
        </p:blipFill>
        <p:spPr>
          <a:xfrm>
            <a:off x="2891770" y="2958346"/>
            <a:ext cx="4612116" cy="2440968"/>
          </a:xfrm>
          <a:prstGeom prst="rect">
            <a:avLst/>
          </a:prstGeom>
        </p:spPr>
      </p:pic>
      <p:sp>
        <p:nvSpPr>
          <p:cNvPr id="6" name="Rectangle: Rounded Corners 5">
            <a:extLst>
              <a:ext uri="{FF2B5EF4-FFF2-40B4-BE49-F238E27FC236}">
                <a16:creationId xmlns:a16="http://schemas.microsoft.com/office/drawing/2014/main" id="{2E99F1E1-37A6-4937-94FA-687EEDF966A1}"/>
              </a:ext>
            </a:extLst>
          </p:cNvPr>
          <p:cNvSpPr/>
          <p:nvPr/>
        </p:nvSpPr>
        <p:spPr>
          <a:xfrm>
            <a:off x="1030514" y="5627914"/>
            <a:ext cx="8534400" cy="9041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362368A-2FA9-427D-88D8-0821930F5834}"/>
              </a:ext>
            </a:extLst>
          </p:cNvPr>
          <p:cNvPicPr>
            <a:picLocks noChangeAspect="1"/>
          </p:cNvPicPr>
          <p:nvPr/>
        </p:nvPicPr>
        <p:blipFill>
          <a:blip r:embed="rId4"/>
          <a:stretch>
            <a:fillRect/>
          </a:stretch>
        </p:blipFill>
        <p:spPr>
          <a:xfrm>
            <a:off x="1430164" y="5703684"/>
            <a:ext cx="7535327" cy="75258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64343"/>
            <a:ext cx="9745589" cy="5268686"/>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launch site KSC LC-39A had the most successful launches, with 41.7% of the total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Dashboard </a:t>
            </a:r>
          </a:p>
        </p:txBody>
      </p:sp>
      <p:pic>
        <p:nvPicPr>
          <p:cNvPr id="2" name="Picture 1">
            <a:extLst>
              <a:ext uri="{FF2B5EF4-FFF2-40B4-BE49-F238E27FC236}">
                <a16:creationId xmlns:a16="http://schemas.microsoft.com/office/drawing/2014/main" id="{1BA9225A-1DB7-4CD8-B260-B56FF7F51D6B}"/>
              </a:ext>
            </a:extLst>
          </p:cNvPr>
          <p:cNvPicPr>
            <a:picLocks noChangeAspect="1"/>
          </p:cNvPicPr>
          <p:nvPr/>
        </p:nvPicPr>
        <p:blipFill>
          <a:blip r:embed="rId3"/>
          <a:stretch>
            <a:fillRect/>
          </a:stretch>
        </p:blipFill>
        <p:spPr>
          <a:xfrm>
            <a:off x="1676401" y="1575377"/>
            <a:ext cx="6315956" cy="36390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56544"/>
            <a:ext cx="10551583" cy="482041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site with the highest launch success rate</a:t>
            </a:r>
          </a:p>
        </p:txBody>
      </p:sp>
      <p:pic>
        <p:nvPicPr>
          <p:cNvPr id="2" name="Picture 1">
            <a:extLst>
              <a:ext uri="{FF2B5EF4-FFF2-40B4-BE49-F238E27FC236}">
                <a16:creationId xmlns:a16="http://schemas.microsoft.com/office/drawing/2014/main" id="{429D96A7-0CD5-40B1-807F-A1FE5F3CBA58}"/>
              </a:ext>
            </a:extLst>
          </p:cNvPr>
          <p:cNvPicPr>
            <a:picLocks noChangeAspect="1"/>
          </p:cNvPicPr>
          <p:nvPr/>
        </p:nvPicPr>
        <p:blipFill>
          <a:blip r:embed="rId3"/>
          <a:stretch>
            <a:fillRect/>
          </a:stretch>
        </p:blipFill>
        <p:spPr>
          <a:xfrm>
            <a:off x="1768352" y="1356544"/>
            <a:ext cx="6363588" cy="3667637"/>
          </a:xfrm>
          <a:prstGeom prst="rect">
            <a:avLst/>
          </a:prstGeom>
        </p:spPr>
      </p:pic>
      <p:sp>
        <p:nvSpPr>
          <p:cNvPr id="4" name="TextBox 3">
            <a:extLst>
              <a:ext uri="{FF2B5EF4-FFF2-40B4-BE49-F238E27FC236}">
                <a16:creationId xmlns:a16="http://schemas.microsoft.com/office/drawing/2014/main" id="{1F6A2054-80FB-4285-9577-80477109D6ED}"/>
              </a:ext>
            </a:extLst>
          </p:cNvPr>
          <p:cNvSpPr txBox="1"/>
          <p:nvPr/>
        </p:nvSpPr>
        <p:spPr>
          <a:xfrm>
            <a:off x="899886" y="5515429"/>
            <a:ext cx="9361714" cy="646331"/>
          </a:xfrm>
          <a:prstGeom prst="rect">
            <a:avLst/>
          </a:prstGeom>
          <a:noFill/>
        </p:spPr>
        <p:txBody>
          <a:bodyPr wrap="square" rtlCol="0">
            <a:spAutoFit/>
          </a:bodyPr>
          <a:lstStyle/>
          <a:p>
            <a:r>
              <a:rPr lang="en-US" dirty="0"/>
              <a:t>The launch site KSC LC-39A also had the highest rate of successful launches, with a 76.9% success rate.</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46200"/>
            <a:ext cx="11233303" cy="5511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Background and context</a:t>
            </a:r>
          </a:p>
          <a:p>
            <a:pPr marL="0" indent="0">
              <a:spcBef>
                <a:spcPts val="1400"/>
              </a:spcBef>
              <a:buNone/>
            </a:pPr>
            <a:r>
              <a:rPr lang="en-US" sz="1800" dirty="0">
                <a:solidFill>
                  <a:schemeClr val="tx1"/>
                </a:solidFill>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module, you will be provided with an overview of the problem and the tools you need to complete the course.</a:t>
            </a:r>
            <a:endParaRPr lang="en-US" sz="16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 statement</a:t>
            </a:r>
          </a:p>
          <a:p>
            <a:pPr>
              <a:spcBef>
                <a:spcPts val="1400"/>
              </a:spcBef>
            </a:pPr>
            <a:r>
              <a:rPr lang="en-US" sz="1800" dirty="0">
                <a:solidFill>
                  <a:schemeClr val="accent3">
                    <a:lumMod val="25000"/>
                  </a:schemeClr>
                </a:solidFill>
                <a:latin typeface="Abadi" panose="020B0604020104020204" pitchFamily="34" charset="0"/>
              </a:rPr>
              <a:t>How payload mass, launch site, number flights, and orbits affect first stage landing success</a:t>
            </a:r>
          </a:p>
          <a:p>
            <a:pPr>
              <a:spcBef>
                <a:spcPts val="1400"/>
              </a:spcBef>
            </a:pPr>
            <a:r>
              <a:rPr lang="en-US" sz="1800" dirty="0">
                <a:solidFill>
                  <a:schemeClr val="accent3">
                    <a:lumMod val="25000"/>
                  </a:schemeClr>
                </a:solidFill>
                <a:latin typeface="Abadi" panose="020B0604020104020204" pitchFamily="34" charset="0"/>
              </a:rPr>
              <a:t>Rate of successful landings overtime</a:t>
            </a:r>
          </a:p>
          <a:p>
            <a:pPr>
              <a:spcBef>
                <a:spcPts val="1400"/>
              </a:spcBef>
            </a:pPr>
            <a:r>
              <a:rPr lang="en-US" sz="1800" dirty="0">
                <a:solidFill>
                  <a:schemeClr val="accent3">
                    <a:lumMod val="25000"/>
                  </a:schemeClr>
                </a:solidFill>
                <a:latin typeface="Abadi" panose="020B0604020104020204" pitchFamily="34" charset="0"/>
              </a:rPr>
              <a:t>Best predictive model for successful landing (binary classification)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 Scatter Plot for all sites</a:t>
            </a:r>
          </a:p>
        </p:txBody>
      </p:sp>
      <p:pic>
        <p:nvPicPr>
          <p:cNvPr id="2" name="Picture 1">
            <a:extLst>
              <a:ext uri="{FF2B5EF4-FFF2-40B4-BE49-F238E27FC236}">
                <a16:creationId xmlns:a16="http://schemas.microsoft.com/office/drawing/2014/main" id="{223D8F1C-14E5-4272-A10D-9E9518A73203}"/>
              </a:ext>
            </a:extLst>
          </p:cNvPr>
          <p:cNvPicPr>
            <a:picLocks noChangeAspect="1"/>
          </p:cNvPicPr>
          <p:nvPr/>
        </p:nvPicPr>
        <p:blipFill>
          <a:blip r:embed="rId3"/>
          <a:stretch>
            <a:fillRect/>
          </a:stretch>
        </p:blipFill>
        <p:spPr>
          <a:xfrm>
            <a:off x="838200" y="1437649"/>
            <a:ext cx="10515600" cy="2379608"/>
          </a:xfrm>
          <a:prstGeom prst="rect">
            <a:avLst/>
          </a:prstGeom>
        </p:spPr>
      </p:pic>
      <p:pic>
        <p:nvPicPr>
          <p:cNvPr id="4" name="Picture 3">
            <a:extLst>
              <a:ext uri="{FF2B5EF4-FFF2-40B4-BE49-F238E27FC236}">
                <a16:creationId xmlns:a16="http://schemas.microsoft.com/office/drawing/2014/main" id="{942CDBEC-4D71-4CFB-8960-1F8204935A8B}"/>
              </a:ext>
            </a:extLst>
          </p:cNvPr>
          <p:cNvPicPr>
            <a:picLocks noChangeAspect="1"/>
          </p:cNvPicPr>
          <p:nvPr/>
        </p:nvPicPr>
        <p:blipFill>
          <a:blip r:embed="rId4"/>
          <a:stretch>
            <a:fillRect/>
          </a:stretch>
        </p:blipFill>
        <p:spPr>
          <a:xfrm>
            <a:off x="1108927" y="3975749"/>
            <a:ext cx="8470502" cy="204982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289876"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classification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2A384F1C-8130-451C-A642-E6F34134D680}"/>
              </a:ext>
            </a:extLst>
          </p:cNvPr>
          <p:cNvPicPr>
            <a:picLocks noChangeAspect="1"/>
          </p:cNvPicPr>
          <p:nvPr/>
        </p:nvPicPr>
        <p:blipFill>
          <a:blip r:embed="rId3"/>
          <a:stretch>
            <a:fillRect/>
          </a:stretch>
        </p:blipFill>
        <p:spPr>
          <a:xfrm>
            <a:off x="2106521" y="1494971"/>
            <a:ext cx="6608251" cy="35705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2943"/>
            <a:ext cx="9477960" cy="4576407"/>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can be seen from the confusion matrix only one observation is classified wrongly by the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74C4033E-4E10-4E7A-9A4A-A55586B0C6EB}"/>
              </a:ext>
            </a:extLst>
          </p:cNvPr>
          <p:cNvPicPr>
            <a:picLocks noChangeAspect="1"/>
          </p:cNvPicPr>
          <p:nvPr/>
        </p:nvPicPr>
        <p:blipFill>
          <a:blip r:embed="rId3"/>
          <a:stretch>
            <a:fillRect/>
          </a:stretch>
        </p:blipFill>
        <p:spPr>
          <a:xfrm>
            <a:off x="2119086" y="1900815"/>
            <a:ext cx="5979885" cy="3440442"/>
          </a:xfrm>
          <a:prstGeom prst="rect">
            <a:avLst/>
          </a:prstGeom>
        </p:spPr>
      </p:pic>
      <p:sp>
        <p:nvSpPr>
          <p:cNvPr id="3" name="TextBox 2">
            <a:extLst>
              <a:ext uri="{FF2B5EF4-FFF2-40B4-BE49-F238E27FC236}">
                <a16:creationId xmlns:a16="http://schemas.microsoft.com/office/drawing/2014/main" id="{3B4B4AA5-BD28-400B-974E-06A8473D375D}"/>
              </a:ext>
            </a:extLst>
          </p:cNvPr>
          <p:cNvSpPr txBox="1"/>
          <p:nvPr/>
        </p:nvSpPr>
        <p:spPr>
          <a:xfrm>
            <a:off x="1698171" y="1373611"/>
            <a:ext cx="5859296" cy="369332"/>
          </a:xfrm>
          <a:prstGeom prst="rect">
            <a:avLst/>
          </a:prstGeom>
          <a:noFill/>
        </p:spPr>
        <p:txBody>
          <a:bodyPr wrap="none" rtlCol="0">
            <a:spAutoFit/>
          </a:bodyPr>
          <a:lstStyle/>
          <a:p>
            <a:r>
              <a:rPr lang="en-US" b="1" dirty="0"/>
              <a:t>Decision tree confusion matrix on predicting launch success</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1090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performing model for  predicting the launch success in Decision tree with the highest accuracy prediction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from the </a:t>
            </a:r>
            <a:r>
              <a:rPr lang="en-US" sz="7600" dirty="0" err="1">
                <a:solidFill>
                  <a:schemeClr val="bg2">
                    <a:lumMod val="50000"/>
                  </a:schemeClr>
                </a:solidFill>
                <a:latin typeface="Abadi"/>
              </a:rPr>
              <a:t>SapceX</a:t>
            </a:r>
            <a:r>
              <a:rPr lang="en-US" sz="7600" dirty="0">
                <a:solidFill>
                  <a:schemeClr val="bg2">
                    <a:lumMod val="50000"/>
                  </a:schemeClr>
                </a:solidFill>
                <a:latin typeface="Abadi"/>
              </a:rPr>
              <a:t> Rest API (</a:t>
            </a:r>
            <a:r>
              <a:rPr lang="en-US" sz="4800" dirty="0">
                <a:solidFill>
                  <a:schemeClr val="tx1"/>
                </a:solidFill>
              </a:rPr>
              <a:t>api.spacexdata.com/v4/launches/past</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Handling missing values</a:t>
            </a:r>
          </a:p>
          <a:p>
            <a:pPr lvl="1">
              <a:lnSpc>
                <a:spcPct val="120000"/>
              </a:lnSpc>
              <a:spcBef>
                <a:spcPts val="1400"/>
              </a:spcBef>
            </a:pPr>
            <a:r>
              <a:rPr lang="en-US" sz="7600" dirty="0">
                <a:solidFill>
                  <a:schemeClr val="bg2">
                    <a:lumMod val="50000"/>
                  </a:schemeClr>
                </a:solidFill>
                <a:latin typeface="Abadi"/>
              </a:rPr>
              <a:t>Dropping unnecessary columns</a:t>
            </a:r>
          </a:p>
          <a:p>
            <a:pPr lvl="1">
              <a:lnSpc>
                <a:spcPct val="120000"/>
              </a:lnSpc>
              <a:spcBef>
                <a:spcPts val="1400"/>
              </a:spcBef>
            </a:pPr>
            <a:r>
              <a:rPr lang="en-US" sz="7600" dirty="0">
                <a:solidFill>
                  <a:schemeClr val="bg2">
                    <a:lumMod val="50000"/>
                  </a:schemeClr>
                </a:solidFill>
                <a:latin typeface="Abadi"/>
              </a:rPr>
              <a:t>Creating outcome column</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panose="020B0604020104020204" pitchFamily="34" charset="0"/>
              </a:rPr>
              <a:t>The machine learning models used in this research are logistic regression, support vector machine (SVM), decision tree and K-nearest neighbor(KNN).</a:t>
            </a:r>
            <a:endParaRPr lang="en-US" sz="6400" dirty="0">
              <a:solidFill>
                <a:schemeClr val="bg2">
                  <a:lumMod val="50000"/>
                </a:schemeClr>
              </a:solidFill>
              <a:latin typeface="Abadi"/>
            </a:endParaRPr>
          </a:p>
          <a:p>
            <a:pPr>
              <a:lnSpc>
                <a:spcPct val="120000"/>
              </a:lnSpc>
              <a:spcBef>
                <a:spcPts val="1400"/>
              </a:spcBef>
            </a:pP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70000"/>
            <a:ext cx="10515600" cy="5588000"/>
          </a:xfrm>
          <a:prstGeom prst="rect">
            <a:avLst/>
          </a:prstGeom>
        </p:spPr>
        <p:txBody>
          <a:bodyPr/>
          <a:lstStyle/>
          <a:p>
            <a:pPr marL="0" indent="0">
              <a:buNone/>
            </a:pPr>
            <a:r>
              <a:rPr lang="en-US" sz="1600" dirty="0"/>
              <a:t>Using API</a:t>
            </a:r>
          </a:p>
          <a:p>
            <a:pPr marL="0" indent="0">
              <a:buNone/>
            </a:pPr>
            <a:r>
              <a:rPr lang="en-US" sz="1400" dirty="0"/>
              <a:t>Steps</a:t>
            </a:r>
          </a:p>
          <a:p>
            <a:r>
              <a:rPr lang="en-US" sz="1400" dirty="0"/>
              <a:t>Request data from </a:t>
            </a:r>
            <a:r>
              <a:rPr lang="en-US" sz="1400" dirty="0" err="1"/>
              <a:t>Spacex</a:t>
            </a:r>
            <a:r>
              <a:rPr lang="en-US" sz="1400" dirty="0"/>
              <a:t> API(rocket launch data)</a:t>
            </a:r>
          </a:p>
          <a:p>
            <a:r>
              <a:rPr lang="en-US" sz="1400" dirty="0"/>
              <a:t>Decode response using .</a:t>
            </a:r>
            <a:r>
              <a:rPr lang="en-US" sz="1400" dirty="0" err="1"/>
              <a:t>json</a:t>
            </a:r>
            <a:r>
              <a:rPr lang="en-US" sz="1400" dirty="0"/>
              <a:t>() and convert to a </a:t>
            </a:r>
            <a:r>
              <a:rPr lang="en-US" sz="1400" dirty="0" err="1"/>
              <a:t>dataframe</a:t>
            </a:r>
            <a:r>
              <a:rPr lang="en-US" sz="1400" dirty="0"/>
              <a:t> </a:t>
            </a:r>
            <a:r>
              <a:rPr lang="en-US" sz="1400" dirty="0" err="1"/>
              <a:t>using.json_normalize</a:t>
            </a:r>
            <a:r>
              <a:rPr lang="en-US" sz="1400" dirty="0"/>
              <a:t>.</a:t>
            </a:r>
          </a:p>
          <a:p>
            <a:r>
              <a:rPr lang="en-US" sz="1400" dirty="0"/>
              <a:t>Request information about the launched from </a:t>
            </a:r>
            <a:r>
              <a:rPr lang="en-US" sz="1400" dirty="0" err="1"/>
              <a:t>Spacex</a:t>
            </a:r>
            <a:r>
              <a:rPr lang="en-US" sz="1400" dirty="0"/>
              <a:t> API using custom functions </a:t>
            </a:r>
          </a:p>
          <a:p>
            <a:r>
              <a:rPr lang="en-US" sz="1400" dirty="0"/>
              <a:t>Create dictionary from the data</a:t>
            </a:r>
          </a:p>
          <a:p>
            <a:r>
              <a:rPr lang="en-US" sz="1400" dirty="0"/>
              <a:t>Create </a:t>
            </a:r>
            <a:r>
              <a:rPr lang="en-US" sz="1400" dirty="0" err="1"/>
              <a:t>dataframe</a:t>
            </a:r>
            <a:r>
              <a:rPr lang="en-US" sz="1400" dirty="0"/>
              <a:t> from dictionary</a:t>
            </a:r>
          </a:p>
          <a:p>
            <a:r>
              <a:rPr lang="en-US" sz="1400" dirty="0"/>
              <a:t>Filter </a:t>
            </a:r>
            <a:r>
              <a:rPr lang="en-US" sz="1400" dirty="0" err="1"/>
              <a:t>dataframe</a:t>
            </a:r>
            <a:r>
              <a:rPr lang="en-US" sz="1400" dirty="0"/>
              <a:t> to contain only Falcon 9 launches </a:t>
            </a:r>
          </a:p>
          <a:p>
            <a:r>
              <a:rPr lang="en-US" sz="1400" dirty="0"/>
              <a:t>Replace missing values of Payload Mass </a:t>
            </a:r>
          </a:p>
          <a:p>
            <a:pPr marL="0" indent="0">
              <a:buNone/>
            </a:pPr>
            <a:r>
              <a:rPr lang="en-US" sz="1400" dirty="0"/>
              <a:t>Web Scraping</a:t>
            </a:r>
          </a:p>
          <a:p>
            <a:pPr marL="0" indent="0">
              <a:buNone/>
            </a:pPr>
            <a:r>
              <a:rPr lang="en-US" sz="1400" dirty="0"/>
              <a:t>Steps</a:t>
            </a:r>
          </a:p>
          <a:p>
            <a:r>
              <a:rPr lang="en-US" sz="1400" dirty="0"/>
              <a:t>Request data (Falcon 9 launch data) from Wikipedia</a:t>
            </a:r>
          </a:p>
          <a:p>
            <a:r>
              <a:rPr lang="en-US" sz="1400" dirty="0"/>
              <a:t>Create </a:t>
            </a:r>
            <a:r>
              <a:rPr lang="en-US" sz="1400" dirty="0" err="1"/>
              <a:t>BeautifulSoup</a:t>
            </a:r>
            <a:r>
              <a:rPr lang="en-US" sz="1400" dirty="0"/>
              <a:t> object from HTML response</a:t>
            </a:r>
          </a:p>
          <a:p>
            <a:r>
              <a:rPr lang="en-US" sz="1400" dirty="0"/>
              <a:t>Extract column names from HTML table header</a:t>
            </a:r>
          </a:p>
          <a:p>
            <a:r>
              <a:rPr lang="en-US" sz="1400" dirty="0"/>
              <a:t>Collect data from parsing HTML tables</a:t>
            </a:r>
          </a:p>
          <a:p>
            <a:r>
              <a:rPr lang="en-US" sz="1400" dirty="0"/>
              <a:t>Create dictionary from the data </a:t>
            </a:r>
          </a:p>
          <a:p>
            <a:r>
              <a:rPr lang="en-US" sz="1600" dirty="0"/>
              <a:t>Create </a:t>
            </a:r>
            <a:r>
              <a:rPr lang="en-US" sz="1600" dirty="0" err="1"/>
              <a:t>dataframe</a:t>
            </a:r>
            <a:r>
              <a:rPr lang="en-US" sz="1600" dirty="0"/>
              <a:t> from the dictionary</a:t>
            </a:r>
          </a:p>
          <a:p>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23" name="Content Placeholder 22">
            <a:extLst>
              <a:ext uri="{FF2B5EF4-FFF2-40B4-BE49-F238E27FC236}">
                <a16:creationId xmlns:a16="http://schemas.microsoft.com/office/drawing/2014/main" id="{4A6D2284-CAAF-48F2-881F-33941AE51508}"/>
              </a:ext>
            </a:extLst>
          </p:cNvPr>
          <p:cNvGraphicFramePr>
            <a:graphicFrameLocks noGrp="1"/>
          </p:cNvGraphicFramePr>
          <p:nvPr>
            <p:ph idx="4294967295"/>
            <p:extLst>
              <p:ext uri="{D42A27DB-BD31-4B8C-83A1-F6EECF244321}">
                <p14:modId xmlns:p14="http://schemas.microsoft.com/office/powerpoint/2010/main" val="335488455"/>
              </p:ext>
            </p:extLst>
          </p:nvPr>
        </p:nvGraphicFramePr>
        <p:xfrm>
          <a:off x="5910262" y="1308100"/>
          <a:ext cx="5461000" cy="5549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steps in the previous slide the procedures of data collection codes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https://github.com/tsinmegn/Data-science-capstone-project/blob/main/jupyter-labs-spacex-data-collection-api.ipynb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4" name="Diagram 23">
            <a:extLst>
              <a:ext uri="{FF2B5EF4-FFF2-40B4-BE49-F238E27FC236}">
                <a16:creationId xmlns:a16="http://schemas.microsoft.com/office/drawing/2014/main" id="{57C57925-8429-45BB-8474-CBDDC0D768DF}"/>
              </a:ext>
            </a:extLst>
          </p:cNvPr>
          <p:cNvGraphicFramePr/>
          <p:nvPr>
            <p:extLst>
              <p:ext uri="{D42A27DB-BD31-4B8C-83A1-F6EECF244321}">
                <p14:modId xmlns:p14="http://schemas.microsoft.com/office/powerpoint/2010/main" val="1792439508"/>
              </p:ext>
            </p:extLst>
          </p:nvPr>
        </p:nvGraphicFramePr>
        <p:xfrm>
          <a:off x="6066547" y="1219200"/>
          <a:ext cx="5630153" cy="5422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63711" y="1392499"/>
            <a:ext cx="3932238" cy="3811587"/>
          </a:xfrm>
          <a:prstGeom prst="rect">
            <a:avLst/>
          </a:prstGeom>
        </p:spPr>
        <p:txBody>
          <a:bodyPr lIns="91440" tIns="45720" rIns="91440" bIns="45720" anchor="t">
            <a:noAutofit/>
          </a:bodyPr>
          <a:lstStyle/>
          <a:p>
            <a:pPr marL="0" indent="0">
              <a:buNone/>
            </a:pPr>
            <a:r>
              <a:rPr lang="en-US" sz="1600" dirty="0"/>
              <a:t>Steps</a:t>
            </a:r>
          </a:p>
          <a:p>
            <a:r>
              <a:rPr lang="en-US" sz="1600" dirty="0"/>
              <a:t>Request data (Falcon 9 launch data) from Wikipedia</a:t>
            </a:r>
          </a:p>
          <a:p>
            <a:r>
              <a:rPr lang="en-US" sz="1600" dirty="0"/>
              <a:t>Create </a:t>
            </a:r>
            <a:r>
              <a:rPr lang="en-US" sz="1600" dirty="0" err="1"/>
              <a:t>BeautifulSoup</a:t>
            </a:r>
            <a:r>
              <a:rPr lang="en-US" sz="1600" dirty="0"/>
              <a:t> object from HTML response</a:t>
            </a:r>
          </a:p>
          <a:p>
            <a:r>
              <a:rPr lang="en-US" sz="1600" dirty="0"/>
              <a:t>Extract column names from HTML table header</a:t>
            </a:r>
          </a:p>
          <a:p>
            <a:r>
              <a:rPr lang="en-US" sz="1600" dirty="0"/>
              <a:t>Collect data from parsing HTML tables</a:t>
            </a:r>
          </a:p>
          <a:p>
            <a:r>
              <a:rPr lang="en-US" sz="1600" dirty="0"/>
              <a:t>Create dictionary from the data </a:t>
            </a:r>
          </a:p>
          <a:p>
            <a:r>
              <a:rPr lang="en-US" sz="1800" dirty="0"/>
              <a:t>Create </a:t>
            </a:r>
            <a:r>
              <a:rPr lang="en-US" sz="1800" dirty="0" err="1"/>
              <a:t>dataframe</a:t>
            </a:r>
            <a:r>
              <a:rPr lang="en-US" sz="1800" dirty="0"/>
              <a:t> from the dictionary</a:t>
            </a:r>
          </a:p>
          <a:p>
            <a:pPr marL="0" inden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a:t>
            </a:r>
            <a:r>
              <a:rPr lang="en-US" sz="1800" dirty="0">
                <a:solidFill>
                  <a:schemeClr val="accent3">
                    <a:lumMod val="25000"/>
                  </a:schemeClr>
                </a:solidFill>
                <a:latin typeface="Abadi" panose="020B0604020104020204" pitchFamily="34" charset="0"/>
              </a:rPr>
              <a:t>ttps://github.com/tsinmegn/Data-science-capstone-project/blob/main/jupyter-labs-spacex-data-collection-api.ipynb</a:t>
            </a:r>
            <a:endParaRPr lang="en-US" sz="18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6BF4EFDF-1D3A-409F-AE43-B01C9B2326F3}"/>
              </a:ext>
            </a:extLst>
          </p:cNvPr>
          <p:cNvGraphicFramePr/>
          <p:nvPr>
            <p:extLst>
              <p:ext uri="{D42A27DB-BD31-4B8C-83A1-F6EECF244321}">
                <p14:modId xmlns:p14="http://schemas.microsoft.com/office/powerpoint/2010/main" val="1872443487"/>
              </p:ext>
            </p:extLst>
          </p:nvPr>
        </p:nvGraphicFramePr>
        <p:xfrm>
          <a:off x="6265862" y="1240099"/>
          <a:ext cx="5105400" cy="5192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ee44128-3d50-4b9c-aa09-37e8fa8fd95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D6D194BCE4BA4A92B2A852D517E666" ma:contentTypeVersion="15" ma:contentTypeDescription="Create a new document." ma:contentTypeScope="" ma:versionID="82d9208b130192dba4b23b25bbecbe56">
  <xsd:schema xmlns:xsd="http://www.w3.org/2001/XMLSchema" xmlns:xs="http://www.w3.org/2001/XMLSchema" xmlns:p="http://schemas.microsoft.com/office/2006/metadata/properties" xmlns:ns3="8dc1d2c1-2c17-48d1-98f5-1d9c4aad5262" xmlns:ns4="5ee44128-3d50-4b9c-aa09-37e8fa8fd955" targetNamespace="http://schemas.microsoft.com/office/2006/metadata/properties" ma:root="true" ma:fieldsID="e7d6cdea85ef8c1cdac6b5805f589e7d" ns3:_="" ns4:_="">
    <xsd:import namespace="8dc1d2c1-2c17-48d1-98f5-1d9c4aad5262"/>
    <xsd:import namespace="5ee44128-3d50-4b9c-aa09-37e8fa8fd95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OCR" minOccurs="0"/>
                <xsd:element ref="ns4:MediaServiceGenerationTime" minOccurs="0"/>
                <xsd:element ref="ns4:MediaServiceEventHashCode" minOccurs="0"/>
                <xsd:element ref="ns4:MediaServiceLocation" minOccurs="0"/>
                <xsd:element ref="ns4:_activity"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1d2c1-2c17-48d1-98f5-1d9c4aad526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ee44128-3d50-4b9c-aa09-37e8fa8fd95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8dc1d2c1-2c17-48d1-98f5-1d9c4aad5262"/>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5ee44128-3d50-4b9c-aa09-37e8fa8fd955"/>
    <ds:schemaRef ds:uri="http://www.w3.org/XML/1998/namespace"/>
    <ds:schemaRef ds:uri="http://purl.org/dc/dcmitype/"/>
  </ds:schemaRefs>
</ds:datastoreItem>
</file>

<file path=customXml/itemProps3.xml><?xml version="1.0" encoding="utf-8"?>
<ds:datastoreItem xmlns:ds="http://schemas.openxmlformats.org/officeDocument/2006/customXml" ds:itemID="{F90B128C-8EAF-4E03-9515-B625A16E3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1d2c1-2c17-48d1-98f5-1d9c4aad5262"/>
    <ds:schemaRef ds:uri="5ee44128-3d50-4b9c-aa09-37e8fa8fd9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6081</TotalTime>
  <Words>2226</Words>
  <Application>Microsoft Office PowerPoint</Application>
  <PresentationFormat>Widescreen</PresentationFormat>
  <Paragraphs>325</Paragraphs>
  <Slides>46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Helvetica Neue</vt:lpstr>
      <vt:lpstr>IBM Plex Mono SemiBold</vt:lpstr>
      <vt:lpstr>IBM Plex Mono Text</vt:lpstr>
      <vt:lpstr>SF Pro</vt:lpstr>
      <vt:lpstr>Abadi</vt:lpstr>
      <vt:lpstr>Arial</vt:lpstr>
      <vt:lpstr>Calibri</vt:lpstr>
      <vt:lpstr>Calibri Light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Thomas Sinmegn</cp:lastModifiedBy>
  <cp:revision>247</cp:revision>
  <dcterms:created xsi:type="dcterms:W3CDTF">2021-04-29T18:58:34Z</dcterms:created>
  <dcterms:modified xsi:type="dcterms:W3CDTF">2023-12-11T12:50:20Z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0x0101000CD6D194BCE4BA4A92B2A852D517E666</vt:lpwstr>
  </property>
</Properties>
</file>